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87"/>
  </p:notesMasterIdLst>
  <p:handoutMasterIdLst>
    <p:handoutMasterId r:id="rId88"/>
  </p:handoutMasterIdLst>
  <p:sldIdLst>
    <p:sldId id="256" r:id="rId5"/>
    <p:sldId id="286" r:id="rId6"/>
    <p:sldId id="365" r:id="rId7"/>
    <p:sldId id="287" r:id="rId8"/>
    <p:sldId id="329" r:id="rId9"/>
    <p:sldId id="333" r:id="rId10"/>
    <p:sldId id="334" r:id="rId11"/>
    <p:sldId id="288" r:id="rId12"/>
    <p:sldId id="335" r:id="rId13"/>
    <p:sldId id="289" r:id="rId14"/>
    <p:sldId id="290" r:id="rId15"/>
    <p:sldId id="291" r:id="rId16"/>
    <p:sldId id="327" r:id="rId17"/>
    <p:sldId id="294" r:id="rId18"/>
    <p:sldId id="295" r:id="rId19"/>
    <p:sldId id="292" r:id="rId20"/>
    <p:sldId id="293" r:id="rId21"/>
    <p:sldId id="296" r:id="rId22"/>
    <p:sldId id="297" r:id="rId23"/>
    <p:sldId id="298" r:id="rId24"/>
    <p:sldId id="299" r:id="rId25"/>
    <p:sldId id="330" r:id="rId26"/>
    <p:sldId id="331" r:id="rId27"/>
    <p:sldId id="300" r:id="rId28"/>
    <p:sldId id="301" r:id="rId29"/>
    <p:sldId id="302" r:id="rId30"/>
    <p:sldId id="303" r:id="rId31"/>
    <p:sldId id="305" r:id="rId32"/>
    <p:sldId id="304" r:id="rId33"/>
    <p:sldId id="307" r:id="rId34"/>
    <p:sldId id="306" r:id="rId35"/>
    <p:sldId id="312" r:id="rId36"/>
    <p:sldId id="313" r:id="rId37"/>
    <p:sldId id="308" r:id="rId38"/>
    <p:sldId id="309" r:id="rId39"/>
    <p:sldId id="310" r:id="rId40"/>
    <p:sldId id="316" r:id="rId41"/>
    <p:sldId id="328" r:id="rId42"/>
    <p:sldId id="332" r:id="rId43"/>
    <p:sldId id="311" r:id="rId44"/>
    <p:sldId id="314" r:id="rId45"/>
    <p:sldId id="315" r:id="rId46"/>
    <p:sldId id="317" r:id="rId47"/>
    <p:sldId id="318" r:id="rId48"/>
    <p:sldId id="319" r:id="rId49"/>
    <p:sldId id="320" r:id="rId50"/>
    <p:sldId id="321" r:id="rId51"/>
    <p:sldId id="322" r:id="rId52"/>
    <p:sldId id="323" r:id="rId53"/>
    <p:sldId id="324" r:id="rId54"/>
    <p:sldId id="325" r:id="rId55"/>
    <p:sldId id="326" r:id="rId56"/>
    <p:sldId id="336" r:id="rId57"/>
    <p:sldId id="337" r:id="rId58"/>
    <p:sldId id="338" r:id="rId59"/>
    <p:sldId id="258" r:id="rId60"/>
    <p:sldId id="339" r:id="rId61"/>
    <p:sldId id="340" r:id="rId62"/>
    <p:sldId id="341" r:id="rId63"/>
    <p:sldId id="342" r:id="rId64"/>
    <p:sldId id="343" r:id="rId65"/>
    <p:sldId id="344" r:id="rId66"/>
    <p:sldId id="345" r:id="rId67"/>
    <p:sldId id="346" r:id="rId68"/>
    <p:sldId id="347" r:id="rId69"/>
    <p:sldId id="348" r:id="rId70"/>
    <p:sldId id="282" r:id="rId71"/>
    <p:sldId id="366"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D742D2-8819-48BB-BA25-39E895EEDDC5}">
          <p14:sldIdLst>
            <p14:sldId id="256"/>
            <p14:sldId id="286"/>
            <p14:sldId id="365"/>
          </p14:sldIdLst>
        </p14:section>
        <p14:section name="Button Design Inconsistencies" id="{23D28897-CBD4-4463-B633-DF2FBE1A6EA5}">
          <p14:sldIdLst>
            <p14:sldId id="287"/>
            <p14:sldId id="329"/>
            <p14:sldId id="333"/>
            <p14:sldId id="334"/>
            <p14:sldId id="288"/>
            <p14:sldId id="335"/>
            <p14:sldId id="289"/>
            <p14:sldId id="290"/>
            <p14:sldId id="291"/>
            <p14:sldId id="327"/>
            <p14:sldId id="294"/>
            <p14:sldId id="295"/>
          </p14:sldIdLst>
        </p14:section>
        <p14:section name="Icon Design Inconsistencies" id="{EECFE003-6AAD-4E4C-B12E-154E520A95C7}">
          <p14:sldIdLst>
            <p14:sldId id="292"/>
            <p14:sldId id="293"/>
            <p14:sldId id="296"/>
            <p14:sldId id="297"/>
            <p14:sldId id="298"/>
            <p14:sldId id="299"/>
            <p14:sldId id="330"/>
            <p14:sldId id="331"/>
          </p14:sldIdLst>
        </p14:section>
        <p14:section name="Text Design Inconsistencies" id="{8434C228-3E17-47AF-A527-52ABD986DD2A}">
          <p14:sldIdLst>
            <p14:sldId id="300"/>
            <p14:sldId id="301"/>
            <p14:sldId id="302"/>
            <p14:sldId id="303"/>
            <p14:sldId id="305"/>
            <p14:sldId id="304"/>
            <p14:sldId id="307"/>
            <p14:sldId id="306"/>
            <p14:sldId id="312"/>
            <p14:sldId id="313"/>
          </p14:sldIdLst>
        </p14:section>
        <p14:section name="Pill Design Inconsistencies" id="{C8CA7383-07AE-4D7A-8074-7AFF3BDE094B}">
          <p14:sldIdLst>
            <p14:sldId id="308"/>
            <p14:sldId id="309"/>
            <p14:sldId id="310"/>
            <p14:sldId id="316"/>
            <p14:sldId id="328"/>
            <p14:sldId id="332"/>
          </p14:sldIdLst>
        </p14:section>
        <p14:section name="Input Field Design Inconsistencies" id="{D02FE4F2-574F-4003-B400-0D61D2067A28}">
          <p14:sldIdLst>
            <p14:sldId id="311"/>
            <p14:sldId id="314"/>
            <p14:sldId id="315"/>
            <p14:sldId id="317"/>
            <p14:sldId id="318"/>
            <p14:sldId id="319"/>
            <p14:sldId id="320"/>
            <p14:sldId id="321"/>
            <p14:sldId id="322"/>
            <p14:sldId id="323"/>
          </p14:sldIdLst>
        </p14:section>
        <p14:section name="Usability Issues" id="{8E0BF609-F02B-4ECA-B021-74C9B908B3F4}">
          <p14:sldIdLst>
            <p14:sldId id="324"/>
            <p14:sldId id="325"/>
          </p14:sldIdLst>
        </p14:section>
        <p14:section name="Link to UI Inventory" id="{90E12C21-6EDA-48EB-BA22-8CA9B5A8BC28}">
          <p14:sldIdLst>
            <p14:sldId id="326"/>
          </p14:sldIdLst>
        </p14:section>
        <p14:section name="UI Recommendations - Brainstorm Title" id="{CE8B524F-4094-4474-8C5E-8B6B250D267B}">
          <p14:sldIdLst>
            <p14:sldId id="336"/>
            <p14:sldId id="337"/>
          </p14:sldIdLst>
        </p14:section>
        <p14:section name="Text UI Recommendations" id="{9CE60F5B-3C12-4517-B5F0-90A7C215E707}">
          <p14:sldIdLst>
            <p14:sldId id="338"/>
            <p14:sldId id="258"/>
            <p14:sldId id="339"/>
            <p14:sldId id="340"/>
            <p14:sldId id="341"/>
            <p14:sldId id="342"/>
            <p14:sldId id="343"/>
            <p14:sldId id="344"/>
            <p14:sldId id="345"/>
            <p14:sldId id="346"/>
          </p14:sldIdLst>
        </p14:section>
        <p14:section name="Button UI Recommendations" id="{0F6B29C8-AE7A-474C-8996-78EED96E5542}">
          <p14:sldIdLst>
            <p14:sldId id="347"/>
            <p14:sldId id="348"/>
            <p14:sldId id="282"/>
            <p14:sldId id="366"/>
          </p14:sldIdLst>
        </p14:section>
        <p14:section name="Selection Pills UI Recommendations" id="{20E48584-BC4C-4553-B075-C2F71743291F}">
          <p14:sldIdLst>
            <p14:sldId id="351"/>
            <p14:sldId id="352"/>
          </p14:sldIdLst>
        </p14:section>
        <p14:section name="Input Field UI Recommendations" id="{BA16E9E1-9E49-464E-81C9-6EA8D48AE440}">
          <p14:sldIdLst>
            <p14:sldId id="353"/>
            <p14:sldId id="354"/>
            <p14:sldId id="355"/>
            <p14:sldId id="356"/>
          </p14:sldIdLst>
        </p14:section>
        <p14:section name="Icons UI Recommendations" id="{6BA281C2-C079-43B2-9398-D309DCEE8C3C}">
          <p14:sldIdLst>
            <p14:sldId id="357"/>
            <p14:sldId id="358"/>
            <p14:sldId id="359"/>
            <p14:sldId id="360"/>
          </p14:sldIdLst>
        </p14:section>
        <p14:section name="Navbar UI Recommendations" id="{D8E4F10A-EDE8-4FAF-A5E8-2D4C2672AEA1}">
          <p14:sldIdLst>
            <p14:sldId id="361"/>
            <p14:sldId id="362"/>
            <p14:sldId id="363"/>
          </p14:sldIdLst>
        </p14:section>
        <p14:section name="Link to UI Recommendations Figma File" id="{AE31F8FA-BA62-4AA0-95D3-9FBC205D4B2C}">
          <p14:sldIdLst>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655" autoAdjust="0"/>
  </p:normalViewPr>
  <p:slideViewPr>
    <p:cSldViewPr snapToGrid="0">
      <p:cViewPr varScale="1">
        <p:scale>
          <a:sx n="111" d="100"/>
          <a:sy n="111" d="100"/>
        </p:scale>
        <p:origin x="594" y="96"/>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11/19/2025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15988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4170782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55696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92755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11804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127291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242970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233729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122260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19</a:t>
            </a:fld>
            <a:endParaRPr lang="en-US" dirty="0"/>
          </a:p>
        </p:txBody>
      </p:sp>
    </p:spTree>
    <p:extLst>
      <p:ext uri="{BB962C8B-B14F-4D97-AF65-F5344CB8AC3E}">
        <p14:creationId xmlns:p14="http://schemas.microsoft.com/office/powerpoint/2010/main" val="383638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123028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290981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21</a:t>
            </a:fld>
            <a:endParaRPr lang="en-US" dirty="0"/>
          </a:p>
        </p:txBody>
      </p:sp>
    </p:spTree>
    <p:extLst>
      <p:ext uri="{BB962C8B-B14F-4D97-AF65-F5344CB8AC3E}">
        <p14:creationId xmlns:p14="http://schemas.microsoft.com/office/powerpoint/2010/main" val="1284432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22</a:t>
            </a:fld>
            <a:endParaRPr lang="en-US" dirty="0"/>
          </a:p>
        </p:txBody>
      </p:sp>
    </p:spTree>
    <p:extLst>
      <p:ext uri="{BB962C8B-B14F-4D97-AF65-F5344CB8AC3E}">
        <p14:creationId xmlns:p14="http://schemas.microsoft.com/office/powerpoint/2010/main" val="31924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dirty="0"/>
          </a:p>
        </p:txBody>
      </p:sp>
    </p:spTree>
    <p:extLst>
      <p:ext uri="{BB962C8B-B14F-4D97-AF65-F5344CB8AC3E}">
        <p14:creationId xmlns:p14="http://schemas.microsoft.com/office/powerpoint/2010/main" val="390079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dirty="0"/>
          </a:p>
        </p:txBody>
      </p:sp>
    </p:spTree>
    <p:extLst>
      <p:ext uri="{BB962C8B-B14F-4D97-AF65-F5344CB8AC3E}">
        <p14:creationId xmlns:p14="http://schemas.microsoft.com/office/powerpoint/2010/main" val="2804611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25</a:t>
            </a:fld>
            <a:endParaRPr lang="en-US" dirty="0"/>
          </a:p>
        </p:txBody>
      </p:sp>
    </p:spTree>
    <p:extLst>
      <p:ext uri="{BB962C8B-B14F-4D97-AF65-F5344CB8AC3E}">
        <p14:creationId xmlns:p14="http://schemas.microsoft.com/office/powerpoint/2010/main" val="2335067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406824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1304202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1968795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dirty="0"/>
          </a:p>
        </p:txBody>
      </p:sp>
    </p:spTree>
    <p:extLst>
      <p:ext uri="{BB962C8B-B14F-4D97-AF65-F5344CB8AC3E}">
        <p14:creationId xmlns:p14="http://schemas.microsoft.com/office/powerpoint/2010/main" val="427838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730763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30</a:t>
            </a:fld>
            <a:endParaRPr lang="en-US" dirty="0"/>
          </a:p>
        </p:txBody>
      </p:sp>
    </p:spTree>
    <p:extLst>
      <p:ext uri="{BB962C8B-B14F-4D97-AF65-F5344CB8AC3E}">
        <p14:creationId xmlns:p14="http://schemas.microsoft.com/office/powerpoint/2010/main" val="203968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31</a:t>
            </a:fld>
            <a:endParaRPr lang="en-US" dirty="0"/>
          </a:p>
        </p:txBody>
      </p:sp>
    </p:spTree>
    <p:extLst>
      <p:ext uri="{BB962C8B-B14F-4D97-AF65-F5344CB8AC3E}">
        <p14:creationId xmlns:p14="http://schemas.microsoft.com/office/powerpoint/2010/main" val="3148417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32</a:t>
            </a:fld>
            <a:endParaRPr lang="en-US" dirty="0"/>
          </a:p>
        </p:txBody>
      </p:sp>
    </p:spTree>
    <p:extLst>
      <p:ext uri="{BB962C8B-B14F-4D97-AF65-F5344CB8AC3E}">
        <p14:creationId xmlns:p14="http://schemas.microsoft.com/office/powerpoint/2010/main" val="1089698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33</a:t>
            </a:fld>
            <a:endParaRPr lang="en-US" dirty="0"/>
          </a:p>
        </p:txBody>
      </p:sp>
    </p:spTree>
    <p:extLst>
      <p:ext uri="{BB962C8B-B14F-4D97-AF65-F5344CB8AC3E}">
        <p14:creationId xmlns:p14="http://schemas.microsoft.com/office/powerpoint/2010/main" val="1113951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34</a:t>
            </a:fld>
            <a:endParaRPr lang="en-US" dirty="0"/>
          </a:p>
        </p:txBody>
      </p:sp>
    </p:spTree>
    <p:extLst>
      <p:ext uri="{BB962C8B-B14F-4D97-AF65-F5344CB8AC3E}">
        <p14:creationId xmlns:p14="http://schemas.microsoft.com/office/powerpoint/2010/main" val="1610223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35</a:t>
            </a:fld>
            <a:endParaRPr lang="en-US" dirty="0"/>
          </a:p>
        </p:txBody>
      </p:sp>
    </p:spTree>
    <p:extLst>
      <p:ext uri="{BB962C8B-B14F-4D97-AF65-F5344CB8AC3E}">
        <p14:creationId xmlns:p14="http://schemas.microsoft.com/office/powerpoint/2010/main" val="3239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36</a:t>
            </a:fld>
            <a:endParaRPr lang="en-US" dirty="0"/>
          </a:p>
        </p:txBody>
      </p:sp>
    </p:spTree>
    <p:extLst>
      <p:ext uri="{BB962C8B-B14F-4D97-AF65-F5344CB8AC3E}">
        <p14:creationId xmlns:p14="http://schemas.microsoft.com/office/powerpoint/2010/main" val="1931853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37</a:t>
            </a:fld>
            <a:endParaRPr lang="en-US" dirty="0"/>
          </a:p>
        </p:txBody>
      </p:sp>
    </p:spTree>
    <p:extLst>
      <p:ext uri="{BB962C8B-B14F-4D97-AF65-F5344CB8AC3E}">
        <p14:creationId xmlns:p14="http://schemas.microsoft.com/office/powerpoint/2010/main" val="1335582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38</a:t>
            </a:fld>
            <a:endParaRPr lang="en-US" dirty="0"/>
          </a:p>
        </p:txBody>
      </p:sp>
    </p:spTree>
    <p:extLst>
      <p:ext uri="{BB962C8B-B14F-4D97-AF65-F5344CB8AC3E}">
        <p14:creationId xmlns:p14="http://schemas.microsoft.com/office/powerpoint/2010/main" val="1218999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39</a:t>
            </a:fld>
            <a:endParaRPr lang="en-US" dirty="0"/>
          </a:p>
        </p:txBody>
      </p:sp>
    </p:spTree>
    <p:extLst>
      <p:ext uri="{BB962C8B-B14F-4D97-AF65-F5344CB8AC3E}">
        <p14:creationId xmlns:p14="http://schemas.microsoft.com/office/powerpoint/2010/main" val="232132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684162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40</a:t>
            </a:fld>
            <a:endParaRPr lang="en-US" dirty="0"/>
          </a:p>
        </p:txBody>
      </p:sp>
    </p:spTree>
    <p:extLst>
      <p:ext uri="{BB962C8B-B14F-4D97-AF65-F5344CB8AC3E}">
        <p14:creationId xmlns:p14="http://schemas.microsoft.com/office/powerpoint/2010/main" val="4228708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41</a:t>
            </a:fld>
            <a:endParaRPr lang="en-US" dirty="0"/>
          </a:p>
        </p:txBody>
      </p:sp>
    </p:spTree>
    <p:extLst>
      <p:ext uri="{BB962C8B-B14F-4D97-AF65-F5344CB8AC3E}">
        <p14:creationId xmlns:p14="http://schemas.microsoft.com/office/powerpoint/2010/main" val="2172877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42</a:t>
            </a:fld>
            <a:endParaRPr lang="en-US" dirty="0"/>
          </a:p>
        </p:txBody>
      </p:sp>
    </p:spTree>
    <p:extLst>
      <p:ext uri="{BB962C8B-B14F-4D97-AF65-F5344CB8AC3E}">
        <p14:creationId xmlns:p14="http://schemas.microsoft.com/office/powerpoint/2010/main" val="3166467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43</a:t>
            </a:fld>
            <a:endParaRPr lang="en-US" dirty="0"/>
          </a:p>
        </p:txBody>
      </p:sp>
    </p:spTree>
    <p:extLst>
      <p:ext uri="{BB962C8B-B14F-4D97-AF65-F5344CB8AC3E}">
        <p14:creationId xmlns:p14="http://schemas.microsoft.com/office/powerpoint/2010/main" val="3405479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44</a:t>
            </a:fld>
            <a:endParaRPr lang="en-US" dirty="0"/>
          </a:p>
        </p:txBody>
      </p:sp>
    </p:spTree>
    <p:extLst>
      <p:ext uri="{BB962C8B-B14F-4D97-AF65-F5344CB8AC3E}">
        <p14:creationId xmlns:p14="http://schemas.microsoft.com/office/powerpoint/2010/main" val="320240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45</a:t>
            </a:fld>
            <a:endParaRPr lang="en-US" dirty="0"/>
          </a:p>
        </p:txBody>
      </p:sp>
    </p:spTree>
    <p:extLst>
      <p:ext uri="{BB962C8B-B14F-4D97-AF65-F5344CB8AC3E}">
        <p14:creationId xmlns:p14="http://schemas.microsoft.com/office/powerpoint/2010/main" val="1825095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46</a:t>
            </a:fld>
            <a:endParaRPr lang="en-US" dirty="0"/>
          </a:p>
        </p:txBody>
      </p:sp>
    </p:spTree>
    <p:extLst>
      <p:ext uri="{BB962C8B-B14F-4D97-AF65-F5344CB8AC3E}">
        <p14:creationId xmlns:p14="http://schemas.microsoft.com/office/powerpoint/2010/main" val="4172709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47</a:t>
            </a:fld>
            <a:endParaRPr lang="en-US" dirty="0"/>
          </a:p>
        </p:txBody>
      </p:sp>
    </p:spTree>
    <p:extLst>
      <p:ext uri="{BB962C8B-B14F-4D97-AF65-F5344CB8AC3E}">
        <p14:creationId xmlns:p14="http://schemas.microsoft.com/office/powerpoint/2010/main" val="336125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48</a:t>
            </a:fld>
            <a:endParaRPr lang="en-US" dirty="0"/>
          </a:p>
        </p:txBody>
      </p:sp>
    </p:spTree>
    <p:extLst>
      <p:ext uri="{BB962C8B-B14F-4D97-AF65-F5344CB8AC3E}">
        <p14:creationId xmlns:p14="http://schemas.microsoft.com/office/powerpoint/2010/main" val="770379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49</a:t>
            </a:fld>
            <a:endParaRPr lang="en-US" dirty="0"/>
          </a:p>
        </p:txBody>
      </p:sp>
    </p:spTree>
    <p:extLst>
      <p:ext uri="{BB962C8B-B14F-4D97-AF65-F5344CB8AC3E}">
        <p14:creationId xmlns:p14="http://schemas.microsoft.com/office/powerpoint/2010/main" val="25662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1343935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50</a:t>
            </a:fld>
            <a:endParaRPr lang="en-US" dirty="0"/>
          </a:p>
        </p:txBody>
      </p:sp>
    </p:spTree>
    <p:extLst>
      <p:ext uri="{BB962C8B-B14F-4D97-AF65-F5344CB8AC3E}">
        <p14:creationId xmlns:p14="http://schemas.microsoft.com/office/powerpoint/2010/main" val="3752205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51</a:t>
            </a:fld>
            <a:endParaRPr lang="en-US" dirty="0"/>
          </a:p>
        </p:txBody>
      </p:sp>
    </p:spTree>
    <p:extLst>
      <p:ext uri="{BB962C8B-B14F-4D97-AF65-F5344CB8AC3E}">
        <p14:creationId xmlns:p14="http://schemas.microsoft.com/office/powerpoint/2010/main" val="3244389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52</a:t>
            </a:fld>
            <a:endParaRPr lang="en-US" dirty="0"/>
          </a:p>
        </p:txBody>
      </p:sp>
    </p:spTree>
    <p:extLst>
      <p:ext uri="{BB962C8B-B14F-4D97-AF65-F5344CB8AC3E}">
        <p14:creationId xmlns:p14="http://schemas.microsoft.com/office/powerpoint/2010/main" val="1891745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53</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54</a:t>
            </a:fld>
            <a:endParaRPr lang="en-US" dirty="0"/>
          </a:p>
        </p:txBody>
      </p:sp>
    </p:spTree>
    <p:extLst>
      <p:ext uri="{BB962C8B-B14F-4D97-AF65-F5344CB8AC3E}">
        <p14:creationId xmlns:p14="http://schemas.microsoft.com/office/powerpoint/2010/main" val="31957308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55</a:t>
            </a:fld>
            <a:endParaRPr lang="en-US" dirty="0"/>
          </a:p>
        </p:txBody>
      </p:sp>
    </p:spTree>
    <p:extLst>
      <p:ext uri="{BB962C8B-B14F-4D97-AF65-F5344CB8AC3E}">
        <p14:creationId xmlns:p14="http://schemas.microsoft.com/office/powerpoint/2010/main" val="323674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56</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57</a:t>
            </a:fld>
            <a:endParaRPr lang="en-US" dirty="0"/>
          </a:p>
        </p:txBody>
      </p:sp>
    </p:spTree>
    <p:extLst>
      <p:ext uri="{BB962C8B-B14F-4D97-AF65-F5344CB8AC3E}">
        <p14:creationId xmlns:p14="http://schemas.microsoft.com/office/powerpoint/2010/main" val="2631770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58</a:t>
            </a:fld>
            <a:endParaRPr lang="en-US" dirty="0"/>
          </a:p>
        </p:txBody>
      </p:sp>
    </p:spTree>
    <p:extLst>
      <p:ext uri="{BB962C8B-B14F-4D97-AF65-F5344CB8AC3E}">
        <p14:creationId xmlns:p14="http://schemas.microsoft.com/office/powerpoint/2010/main" val="3535656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59</a:t>
            </a:fld>
            <a:endParaRPr lang="en-US" dirty="0"/>
          </a:p>
        </p:txBody>
      </p:sp>
    </p:spTree>
    <p:extLst>
      <p:ext uri="{BB962C8B-B14F-4D97-AF65-F5344CB8AC3E}">
        <p14:creationId xmlns:p14="http://schemas.microsoft.com/office/powerpoint/2010/main" val="335801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179471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60</a:t>
            </a:fld>
            <a:endParaRPr lang="en-US" dirty="0"/>
          </a:p>
        </p:txBody>
      </p:sp>
    </p:spTree>
    <p:extLst>
      <p:ext uri="{BB962C8B-B14F-4D97-AF65-F5344CB8AC3E}">
        <p14:creationId xmlns:p14="http://schemas.microsoft.com/office/powerpoint/2010/main" val="1656716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61</a:t>
            </a:fld>
            <a:endParaRPr lang="en-US" dirty="0"/>
          </a:p>
        </p:txBody>
      </p:sp>
    </p:spTree>
    <p:extLst>
      <p:ext uri="{BB962C8B-B14F-4D97-AF65-F5344CB8AC3E}">
        <p14:creationId xmlns:p14="http://schemas.microsoft.com/office/powerpoint/2010/main" val="1577418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62</a:t>
            </a:fld>
            <a:endParaRPr lang="en-US" dirty="0"/>
          </a:p>
        </p:txBody>
      </p:sp>
    </p:spTree>
    <p:extLst>
      <p:ext uri="{BB962C8B-B14F-4D97-AF65-F5344CB8AC3E}">
        <p14:creationId xmlns:p14="http://schemas.microsoft.com/office/powerpoint/2010/main" val="540631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63</a:t>
            </a:fld>
            <a:endParaRPr lang="en-US" dirty="0"/>
          </a:p>
        </p:txBody>
      </p:sp>
    </p:spTree>
    <p:extLst>
      <p:ext uri="{BB962C8B-B14F-4D97-AF65-F5344CB8AC3E}">
        <p14:creationId xmlns:p14="http://schemas.microsoft.com/office/powerpoint/2010/main" val="9007985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64</a:t>
            </a:fld>
            <a:endParaRPr lang="en-US" dirty="0"/>
          </a:p>
        </p:txBody>
      </p:sp>
    </p:spTree>
    <p:extLst>
      <p:ext uri="{BB962C8B-B14F-4D97-AF65-F5344CB8AC3E}">
        <p14:creationId xmlns:p14="http://schemas.microsoft.com/office/powerpoint/2010/main" val="40935435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65</a:t>
            </a:fld>
            <a:endParaRPr lang="en-US" dirty="0"/>
          </a:p>
        </p:txBody>
      </p:sp>
    </p:spTree>
    <p:extLst>
      <p:ext uri="{BB962C8B-B14F-4D97-AF65-F5344CB8AC3E}">
        <p14:creationId xmlns:p14="http://schemas.microsoft.com/office/powerpoint/2010/main" val="16222981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66</a:t>
            </a:fld>
            <a:endParaRPr lang="en-US" dirty="0"/>
          </a:p>
        </p:txBody>
      </p:sp>
    </p:spTree>
    <p:extLst>
      <p:ext uri="{BB962C8B-B14F-4D97-AF65-F5344CB8AC3E}">
        <p14:creationId xmlns:p14="http://schemas.microsoft.com/office/powerpoint/2010/main" val="179730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67</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68</a:t>
            </a:fld>
            <a:endParaRPr lang="en-US" dirty="0"/>
          </a:p>
        </p:txBody>
      </p:sp>
    </p:spTree>
    <p:extLst>
      <p:ext uri="{BB962C8B-B14F-4D97-AF65-F5344CB8AC3E}">
        <p14:creationId xmlns:p14="http://schemas.microsoft.com/office/powerpoint/2010/main" val="3361859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69</a:t>
            </a:fld>
            <a:endParaRPr lang="en-US" dirty="0"/>
          </a:p>
        </p:txBody>
      </p:sp>
    </p:spTree>
    <p:extLst>
      <p:ext uri="{BB962C8B-B14F-4D97-AF65-F5344CB8AC3E}">
        <p14:creationId xmlns:p14="http://schemas.microsoft.com/office/powerpoint/2010/main" val="319730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6427405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70</a:t>
            </a:fld>
            <a:endParaRPr lang="en-US" dirty="0"/>
          </a:p>
        </p:txBody>
      </p:sp>
    </p:spTree>
    <p:extLst>
      <p:ext uri="{BB962C8B-B14F-4D97-AF65-F5344CB8AC3E}">
        <p14:creationId xmlns:p14="http://schemas.microsoft.com/office/powerpoint/2010/main" val="4118918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71</a:t>
            </a:fld>
            <a:endParaRPr lang="en-US" dirty="0"/>
          </a:p>
        </p:txBody>
      </p:sp>
    </p:spTree>
    <p:extLst>
      <p:ext uri="{BB962C8B-B14F-4D97-AF65-F5344CB8AC3E}">
        <p14:creationId xmlns:p14="http://schemas.microsoft.com/office/powerpoint/2010/main" val="11909786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72</a:t>
            </a:fld>
            <a:endParaRPr lang="en-US" dirty="0"/>
          </a:p>
        </p:txBody>
      </p:sp>
    </p:spTree>
    <p:extLst>
      <p:ext uri="{BB962C8B-B14F-4D97-AF65-F5344CB8AC3E}">
        <p14:creationId xmlns:p14="http://schemas.microsoft.com/office/powerpoint/2010/main" val="2291615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73</a:t>
            </a:fld>
            <a:endParaRPr lang="en-US" dirty="0"/>
          </a:p>
        </p:txBody>
      </p:sp>
    </p:spTree>
    <p:extLst>
      <p:ext uri="{BB962C8B-B14F-4D97-AF65-F5344CB8AC3E}">
        <p14:creationId xmlns:p14="http://schemas.microsoft.com/office/powerpoint/2010/main" val="40818920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74</a:t>
            </a:fld>
            <a:endParaRPr lang="en-US" dirty="0"/>
          </a:p>
        </p:txBody>
      </p:sp>
    </p:spTree>
    <p:extLst>
      <p:ext uri="{BB962C8B-B14F-4D97-AF65-F5344CB8AC3E}">
        <p14:creationId xmlns:p14="http://schemas.microsoft.com/office/powerpoint/2010/main" val="31152673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75</a:t>
            </a:fld>
            <a:endParaRPr lang="en-US" dirty="0"/>
          </a:p>
        </p:txBody>
      </p:sp>
    </p:spTree>
    <p:extLst>
      <p:ext uri="{BB962C8B-B14F-4D97-AF65-F5344CB8AC3E}">
        <p14:creationId xmlns:p14="http://schemas.microsoft.com/office/powerpoint/2010/main" val="1664515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76</a:t>
            </a:fld>
            <a:endParaRPr lang="en-US" dirty="0"/>
          </a:p>
        </p:txBody>
      </p:sp>
    </p:spTree>
    <p:extLst>
      <p:ext uri="{BB962C8B-B14F-4D97-AF65-F5344CB8AC3E}">
        <p14:creationId xmlns:p14="http://schemas.microsoft.com/office/powerpoint/2010/main" val="371094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77</a:t>
            </a:fld>
            <a:endParaRPr lang="en-US" dirty="0"/>
          </a:p>
        </p:txBody>
      </p:sp>
    </p:spTree>
    <p:extLst>
      <p:ext uri="{BB962C8B-B14F-4D97-AF65-F5344CB8AC3E}">
        <p14:creationId xmlns:p14="http://schemas.microsoft.com/office/powerpoint/2010/main" val="2652761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78</a:t>
            </a:fld>
            <a:endParaRPr lang="en-US" dirty="0"/>
          </a:p>
        </p:txBody>
      </p:sp>
    </p:spTree>
    <p:extLst>
      <p:ext uri="{BB962C8B-B14F-4D97-AF65-F5344CB8AC3E}">
        <p14:creationId xmlns:p14="http://schemas.microsoft.com/office/powerpoint/2010/main" val="33659006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79</a:t>
            </a:fld>
            <a:endParaRPr lang="en-US" dirty="0"/>
          </a:p>
        </p:txBody>
      </p:sp>
    </p:spTree>
    <p:extLst>
      <p:ext uri="{BB962C8B-B14F-4D97-AF65-F5344CB8AC3E}">
        <p14:creationId xmlns:p14="http://schemas.microsoft.com/office/powerpoint/2010/main" val="33848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33083053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80</a:t>
            </a:fld>
            <a:endParaRPr lang="en-US" dirty="0"/>
          </a:p>
        </p:txBody>
      </p:sp>
    </p:spTree>
    <p:extLst>
      <p:ext uri="{BB962C8B-B14F-4D97-AF65-F5344CB8AC3E}">
        <p14:creationId xmlns:p14="http://schemas.microsoft.com/office/powerpoint/2010/main" val="41620456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81</a:t>
            </a:fld>
            <a:endParaRPr lang="en-US" dirty="0"/>
          </a:p>
        </p:txBody>
      </p:sp>
    </p:spTree>
    <p:extLst>
      <p:ext uri="{BB962C8B-B14F-4D97-AF65-F5344CB8AC3E}">
        <p14:creationId xmlns:p14="http://schemas.microsoft.com/office/powerpoint/2010/main" val="27553969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82</a:t>
            </a:fld>
            <a:endParaRPr lang="en-US" dirty="0"/>
          </a:p>
        </p:txBody>
      </p:sp>
    </p:spTree>
    <p:extLst>
      <p:ext uri="{BB962C8B-B14F-4D97-AF65-F5344CB8AC3E}">
        <p14:creationId xmlns:p14="http://schemas.microsoft.com/office/powerpoint/2010/main" val="82542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332617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CD6D-BA6D-94BA-B77E-FAC7CDEBD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2687F-AC82-1A3F-0F8A-34EE015DBD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D67B2F-D954-637A-A2DC-79701DF1E6B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704C0C-0902-D00C-D7A2-20AB077EBCB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C6E6A000-1921-EE1D-CEAF-F7FCD8D9C314}"/>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7322261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0D69-C318-448C-D224-8F67FC8DA0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930232-DDB3-8B3C-E323-C84109FCB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9B94A-AE68-9142-309C-95E3F3ADD6A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45471B-DD15-903E-D01D-6010EF5E899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89F3564-4B33-9B58-52A7-7B4D374A9C7F}"/>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4492794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D9273-CC28-043C-8449-8C78EACC4B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DFEA4B-F65B-A781-5E3B-DCB1718C70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AFC90-2E30-6396-3031-9BCB80BB469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F4F56F7-DD8B-E8C7-3BBA-8BEB687205AA}"/>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1FA0ADF-6D54-045E-7579-E284685EA907}"/>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1496031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272895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754625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661F-77B9-F032-5964-867C53AC9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4B07AF-350D-9B3A-B7B9-3D8D4C372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12A69-9933-1908-15E2-1B249656058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D2DC9AB-BF0B-F6A4-770E-94050DA5153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C8469D0A-1841-A052-3E6B-F8CBE0E453E9}"/>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70775451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21323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BBE7-4018-968D-D3D7-069ED447C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1BA426-53C7-4977-0E28-6CE9735476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078586-AA8A-9059-E006-634B107FE4D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C7AE715-68D1-CE5A-5B73-D9B6EC4FE424}"/>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4B32F0A1-60F2-E02B-CE56-523C036BB880}"/>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4348066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2032-B5BC-5DA1-1943-D16B34B34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7A6AA-A163-7627-78A0-9AC23B69E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8776E2-0E72-182E-744B-903D5017B4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08F3D1-726A-A3B5-EC4A-60BDA106C0A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736BBE-CA82-A2BD-1350-8FC46137BC16}"/>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D48F0A-AFAB-69E8-B0B7-93A62769A3A7}"/>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9183138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49E9-4784-9F84-6960-22E2EBB64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7FB3DA-4773-439C-8207-7D23486C8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28053-BD32-AB63-ADC6-334E0FFF3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903B09-AFE4-9990-12AE-E12EE96C2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25845-0676-2FD3-654B-1AAFC0730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63286-10ED-04BD-61B8-386A7F65D3A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5F0F3BA-62ED-D614-4F0B-9FF98CF175F7}"/>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78048C8E-23DE-8147-D5F0-E4D0A1D25344}"/>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2310364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A863-5340-E93B-A8B9-7698FBCE7E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09950A-E646-B809-5432-F847E1783D7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79DDE72-9B4D-2498-4681-D943EB9A78E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44FCB62-A832-0A74-0AFA-48458E4D932E}"/>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05374937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4427D-25D7-8525-0200-5EA7441287C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5C500C1-89B2-25A5-D4D5-7337E357515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D1A1A49A-CDA3-D387-04D0-78C01B9A9E50}"/>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2190530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3FFC-5BE5-6CF8-6289-2B97D15B5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FA34E0-B04D-FED3-A171-FF34B9302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E1697-8DD6-A36B-3C13-AAFD37B9A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4A912-E46C-D638-FDBF-31DE5A43EE5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1BD5CF6-083F-3C46-518A-FAEE41A436CF}"/>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61D93BD6-0C99-87E9-68A8-4057238C319A}"/>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9991485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4799-A23D-C354-3FC9-DAC1442C0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56E44-025D-D97B-29EF-CBDD8EF90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EF4DBD-6AF9-A495-C5AE-D9326885B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5D3E6-57D2-2B11-46C3-E4D415F925D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5D62650-F503-AA2B-57FE-0AC9898DF3E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1797897C-0BED-4BB3-ED32-E03063336D20}"/>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41837115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18C50-92CD-FDEC-DE16-FC254D1C3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84FF8-A44C-E713-8107-ED488A3D5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98F-56C3-0D2C-0E22-DF5ED294D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10493C36-5DB2-6D78-3EC2-D243B1285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F58163AE-0C98-48A4-222C-0899856B2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1416521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 id="2147483669" r:id="rId14"/>
    <p:sldLayoutId id="2147483670" r:id="rId15"/>
    <p:sldLayoutId id="2147483671" r:id="rId16"/>
    <p:sldLayoutId id="2147483672" r:id="rId17"/>
    <p:sldLayoutId id="2147483664" r:id="rId18"/>
    <p:sldLayoutId id="2147483674" r:id="rId19"/>
    <p:sldLayoutId id="2147483653" r:id="rId20"/>
    <p:sldLayoutId id="2147483667" r:id="rId21"/>
    <p:sldLayoutId id="2147483705"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8.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1.png"/><Relationship Id="rId4" Type="http://schemas.openxmlformats.org/officeDocument/2006/relationships/image" Target="../media/image22.png"/><Relationship Id="rId9" Type="http://schemas.openxmlformats.org/officeDocument/2006/relationships/image" Target="../media/image30.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38.png"/><Relationship Id="rId5" Type="http://schemas.openxmlformats.org/officeDocument/2006/relationships/image" Target="../media/image50.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27.png"/><Relationship Id="rId5" Type="http://schemas.openxmlformats.org/officeDocument/2006/relationships/image" Target="../media/image28.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1.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2.png"/><Relationship Id="rId7" Type="http://schemas.openxmlformats.org/officeDocument/2006/relationships/image" Target="../media/image43.png"/><Relationship Id="rId12"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3" Type="http://schemas.openxmlformats.org/officeDocument/2006/relationships/image" Target="../media/image56.png"/><Relationship Id="rId7" Type="http://schemas.openxmlformats.org/officeDocument/2006/relationships/image" Target="../media/image61.png"/><Relationship Id="rId12"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9.png"/><Relationship Id="rId11" Type="http://schemas.openxmlformats.org/officeDocument/2006/relationships/image" Target="../media/image73.png"/><Relationship Id="rId5" Type="http://schemas.openxmlformats.org/officeDocument/2006/relationships/image" Target="../media/image58.png"/><Relationship Id="rId15" Type="http://schemas.openxmlformats.org/officeDocument/2006/relationships/image" Target="../media/image77.png"/><Relationship Id="rId10" Type="http://schemas.openxmlformats.org/officeDocument/2006/relationships/image" Target="../media/image52.png"/><Relationship Id="rId4" Type="http://schemas.openxmlformats.org/officeDocument/2006/relationships/image" Target="../media/image57.png"/><Relationship Id="rId9" Type="http://schemas.openxmlformats.org/officeDocument/2006/relationships/image" Target="../media/image72.png"/><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03.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11.png"/><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36.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5.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20.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31.png"/><Relationship Id="rId11" Type="http://schemas.openxmlformats.org/officeDocument/2006/relationships/image" Target="../media/image121.png"/><Relationship Id="rId5" Type="http://schemas.openxmlformats.org/officeDocument/2006/relationships/image" Target="../media/image130.png"/><Relationship Id="rId15" Type="http://schemas.openxmlformats.org/officeDocument/2006/relationships/image" Target="../media/image137.png"/><Relationship Id="rId10" Type="http://schemas.openxmlformats.org/officeDocument/2006/relationships/image" Target="../media/image123.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6.png"/></Relationships>
</file>

<file path=ppt/slides/_rels/slide37.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s>
</file>

<file path=ppt/slides/_rels/slide3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31.png"/><Relationship Id="rId11" Type="http://schemas.openxmlformats.org/officeDocument/2006/relationships/image" Target="../media/image137.png"/><Relationship Id="rId5" Type="http://schemas.openxmlformats.org/officeDocument/2006/relationships/image" Target="../media/image130.png"/><Relationship Id="rId10" Type="http://schemas.openxmlformats.org/officeDocument/2006/relationships/image" Target="../media/image136.png"/><Relationship Id="rId4" Type="http://schemas.openxmlformats.org/officeDocument/2006/relationships/image" Target="../media/image129.png"/><Relationship Id="rId9" Type="http://schemas.openxmlformats.org/officeDocument/2006/relationships/image" Target="../media/image135.png"/></Relationships>
</file>

<file path=ppt/slides/_rels/slide39.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56.png"/></Relationships>
</file>

<file path=ppt/slides/_rels/slide4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4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69.png"/></Relationships>
</file>

<file path=ppt/slides/_rels/slide4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172.png"/><Relationship Id="rId4" Type="http://schemas.openxmlformats.org/officeDocument/2006/relationships/image" Target="../media/image171.png"/></Relationships>
</file>

<file path=ppt/slides/_rels/slide4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17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www.figma.com/design/xe7FwZprxoz3Dq1OTbF2ah/ADAPT-UI-Inventory?node-id=139-125&amp;p=f&amp;t=mPcmHhGP9jqu7SBS-0" TargetMode="Externa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61.xml"/><Relationship Id="rId1" Type="http://schemas.openxmlformats.org/officeDocument/2006/relationships/slideLayout" Target="../slideLayouts/slideLayout22.xml"/><Relationship Id="rId4" Type="http://schemas.openxmlformats.org/officeDocument/2006/relationships/hyperlink" Target="https://www.figma.com/design/Xf6dFNnS5ZqMaaw867XaFJ/ADAPT-UI-Recommendations?node-id=27-40&amp;p=f&amp;m=dev" TargetMode="External"/></Relationships>
</file>

<file path=ppt/slides/_rels/slide62.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62.xml"/><Relationship Id="rId1" Type="http://schemas.openxmlformats.org/officeDocument/2006/relationships/slideLayout" Target="../slideLayouts/slideLayout22.xml"/><Relationship Id="rId4" Type="http://schemas.openxmlformats.org/officeDocument/2006/relationships/hyperlink" Target="http://www.google.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180.png"/></Relationships>
</file>

<file path=ppt/slides/_rels/slide6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183.png"/><Relationship Id="rId4" Type="http://schemas.openxmlformats.org/officeDocument/2006/relationships/image" Target="../media/image182.png"/></Relationships>
</file>

<file path=ppt/slides/_rels/slide6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6.png"/><Relationship Id="rId12"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9.png"/><Relationship Id="rId14" Type="http://schemas.openxmlformats.org/officeDocument/2006/relationships/image" Target="../media/image1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185.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image" Target="../media/image189.svg"/><Relationship Id="rId5" Type="http://schemas.openxmlformats.org/officeDocument/2006/relationships/image" Target="../media/image188.png"/><Relationship Id="rId4" Type="http://schemas.openxmlformats.org/officeDocument/2006/relationships/image" Target="../media/image187.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svg"/><Relationship Id="rId9" Type="http://schemas.openxmlformats.org/officeDocument/2006/relationships/image" Target="../media/image196.png"/></Relationships>
</file>

<file path=ppt/slides/_rels/slide77.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97.png"/><Relationship Id="rId7" Type="http://schemas.openxmlformats.org/officeDocument/2006/relationships/image" Target="../media/image178.png"/><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78.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7.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80.xml.rels><?xml version="1.0" encoding="UTF-8" standalone="yes"?>
<Relationships xmlns="http://schemas.openxmlformats.org/package/2006/relationships"><Relationship Id="rId3" Type="http://schemas.openxmlformats.org/officeDocument/2006/relationships/hyperlink" Target="https://www.figma.com/design/Xf6dFNnS5ZqMaaw867XaFJ/ADAPT-UI-Recommendations?node-id=48-286&amp;p=f&amp;t=1cpaNnrYRdHN4aLQ-0" TargetMode="External"/><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figma.com/design/Xf6dFNnS5ZqMaaw867XaFJ/ADAPT-UI-Recommendations?node-id=0-1&amp;p=f&amp;t=1cpaNnrYRdHN4aLQ-0" TargetMode="External"/><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6.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44.png"/><Relationship Id="rId5" Type="http://schemas.openxmlformats.org/officeDocument/2006/relationships/image" Target="../media/image10.pn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94500" y="2881745"/>
            <a:ext cx="4941771" cy="1607208"/>
          </a:xfrm>
        </p:spPr>
        <p:txBody>
          <a:bodyPr anchor="ctr"/>
          <a:lstStyle/>
          <a:p>
            <a:r>
              <a:rPr lang="en-US" cap="none" dirty="0">
                <a:latin typeface="Arial" panose="020B0604020202020204" pitchFamily="34" charset="0"/>
                <a:cs typeface="Arial" panose="020B0604020202020204" pitchFamily="34" charset="0"/>
              </a:rPr>
              <a:t>Design System Audit</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#3 – Color Design</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10</a:t>
            </a:fld>
            <a:endParaRPr lang="en-US" dirty="0"/>
          </a:p>
        </p:txBody>
      </p:sp>
      <p:pic>
        <p:nvPicPr>
          <p:cNvPr id="22" name="Picture 21">
            <a:extLst>
              <a:ext uri="{FF2B5EF4-FFF2-40B4-BE49-F238E27FC236}">
                <a16:creationId xmlns:a16="http://schemas.microsoft.com/office/drawing/2014/main" id="{3090A16C-65B8-DF56-C490-B93924972D78}"/>
              </a:ext>
            </a:extLst>
          </p:cNvPr>
          <p:cNvPicPr>
            <a:picLocks noChangeAspect="1"/>
          </p:cNvPicPr>
          <p:nvPr/>
        </p:nvPicPr>
        <p:blipFill>
          <a:blip r:embed="rId3"/>
          <a:stretch>
            <a:fillRect/>
          </a:stretch>
        </p:blipFill>
        <p:spPr>
          <a:xfrm>
            <a:off x="1297743" y="1804325"/>
            <a:ext cx="2514889" cy="299128"/>
          </a:xfrm>
          <a:prstGeom prst="rect">
            <a:avLst/>
          </a:prstGeom>
        </p:spPr>
      </p:pic>
      <p:sp>
        <p:nvSpPr>
          <p:cNvPr id="30" name="Oval 29">
            <a:extLst>
              <a:ext uri="{FF2B5EF4-FFF2-40B4-BE49-F238E27FC236}">
                <a16:creationId xmlns:a16="http://schemas.microsoft.com/office/drawing/2014/main" id="{8D1F903B-240C-351C-19E2-86E10B776963}"/>
              </a:ext>
            </a:extLst>
          </p:cNvPr>
          <p:cNvSpPr/>
          <p:nvPr/>
        </p:nvSpPr>
        <p:spPr>
          <a:xfrm>
            <a:off x="307676" y="1503253"/>
            <a:ext cx="4495024" cy="287794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040DD662-A1FA-6C61-DDB9-F1514FFD63D2}"/>
              </a:ext>
            </a:extLst>
          </p:cNvPr>
          <p:cNvCxnSpPr>
            <a:cxnSpLocks/>
          </p:cNvCxnSpPr>
          <p:nvPr/>
        </p:nvCxnSpPr>
        <p:spPr>
          <a:xfrm flipV="1">
            <a:off x="2621284" y="4439682"/>
            <a:ext cx="0" cy="67299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A picture containing graphical user interface&#10;&#10;AI-generated content may be incorrect.">
            <a:extLst>
              <a:ext uri="{FF2B5EF4-FFF2-40B4-BE49-F238E27FC236}">
                <a16:creationId xmlns:a16="http://schemas.microsoft.com/office/drawing/2014/main" id="{2E9E0226-C681-56A4-1DB2-AA1D89E6C118}"/>
              </a:ext>
            </a:extLst>
          </p:cNvPr>
          <p:cNvPicPr>
            <a:picLocks noChangeAspect="1"/>
          </p:cNvPicPr>
          <p:nvPr/>
        </p:nvPicPr>
        <p:blipFill>
          <a:blip r:embed="rId4"/>
          <a:srcRect l="6369" t="15477" r="6512" b="21865"/>
          <a:stretch/>
        </p:blipFill>
        <p:spPr>
          <a:xfrm>
            <a:off x="6601232" y="1850662"/>
            <a:ext cx="1413591" cy="385467"/>
          </a:xfrm>
          <a:prstGeom prst="rect">
            <a:avLst/>
          </a:prstGeom>
        </p:spPr>
      </p:pic>
      <p:sp>
        <p:nvSpPr>
          <p:cNvPr id="9" name="Oval 8">
            <a:extLst>
              <a:ext uri="{FF2B5EF4-FFF2-40B4-BE49-F238E27FC236}">
                <a16:creationId xmlns:a16="http://schemas.microsoft.com/office/drawing/2014/main" id="{1FCE6DF9-85C2-AC13-BFAF-F33E1A75FD21}"/>
              </a:ext>
            </a:extLst>
          </p:cNvPr>
          <p:cNvSpPr/>
          <p:nvPr/>
        </p:nvSpPr>
        <p:spPr>
          <a:xfrm>
            <a:off x="4995254" y="1758209"/>
            <a:ext cx="4715346" cy="13041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1B7607-D28E-7DF4-4835-2D6D5A47A4D4}"/>
              </a:ext>
            </a:extLst>
          </p:cNvPr>
          <p:cNvSpPr txBox="1"/>
          <p:nvPr/>
        </p:nvSpPr>
        <p:spPr>
          <a:xfrm>
            <a:off x="6227986" y="3624325"/>
            <a:ext cx="2425742" cy="307777"/>
          </a:xfrm>
          <a:prstGeom prst="rect">
            <a:avLst/>
          </a:prstGeom>
          <a:noFill/>
        </p:spPr>
        <p:txBody>
          <a:bodyPr wrap="square" rtlCol="0">
            <a:spAutoFit/>
          </a:bodyPr>
          <a:lstStyle/>
          <a:p>
            <a:r>
              <a:rPr lang="en-US" sz="1400" dirty="0"/>
              <a:t>These buttons are black. </a:t>
            </a:r>
          </a:p>
        </p:txBody>
      </p:sp>
      <p:cxnSp>
        <p:nvCxnSpPr>
          <p:cNvPr id="11" name="Straight Arrow Connector 10">
            <a:extLst>
              <a:ext uri="{FF2B5EF4-FFF2-40B4-BE49-F238E27FC236}">
                <a16:creationId xmlns:a16="http://schemas.microsoft.com/office/drawing/2014/main" id="{C7E167E9-9184-32DF-A74D-2E8586261889}"/>
              </a:ext>
            </a:extLst>
          </p:cNvPr>
          <p:cNvCxnSpPr>
            <a:cxnSpLocks/>
          </p:cNvCxnSpPr>
          <p:nvPr/>
        </p:nvCxnSpPr>
        <p:spPr>
          <a:xfrm flipV="1">
            <a:off x="7373934" y="3071107"/>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F5B4FBD-5E23-E1B0-35B7-BA58D81DDC24}"/>
              </a:ext>
            </a:extLst>
          </p:cNvPr>
          <p:cNvSpPr txBox="1"/>
          <p:nvPr/>
        </p:nvSpPr>
        <p:spPr>
          <a:xfrm>
            <a:off x="1630898" y="5112672"/>
            <a:ext cx="1980772" cy="307777"/>
          </a:xfrm>
          <a:prstGeom prst="rect">
            <a:avLst/>
          </a:prstGeom>
          <a:noFill/>
        </p:spPr>
        <p:txBody>
          <a:bodyPr wrap="square" rtlCol="0">
            <a:spAutoFit/>
          </a:bodyPr>
          <a:lstStyle/>
          <a:p>
            <a:r>
              <a:rPr lang="en-US" sz="1400" dirty="0"/>
              <a:t>These buttons are blue. </a:t>
            </a:r>
          </a:p>
        </p:txBody>
      </p:sp>
      <p:pic>
        <p:nvPicPr>
          <p:cNvPr id="24" name="Picture 23">
            <a:extLst>
              <a:ext uri="{FF2B5EF4-FFF2-40B4-BE49-F238E27FC236}">
                <a16:creationId xmlns:a16="http://schemas.microsoft.com/office/drawing/2014/main" id="{DFEC2BE3-BC6A-6BC4-FD9E-981E73C70962}"/>
              </a:ext>
            </a:extLst>
          </p:cNvPr>
          <p:cNvPicPr>
            <a:picLocks noChangeAspect="1"/>
          </p:cNvPicPr>
          <p:nvPr/>
        </p:nvPicPr>
        <p:blipFill>
          <a:blip r:embed="rId5"/>
          <a:srcRect t="15081" b="2533"/>
          <a:stretch/>
        </p:blipFill>
        <p:spPr>
          <a:xfrm>
            <a:off x="1413612" y="2179379"/>
            <a:ext cx="2191056" cy="384564"/>
          </a:xfrm>
          <a:prstGeom prst="rect">
            <a:avLst/>
          </a:prstGeom>
        </p:spPr>
      </p:pic>
      <p:pic>
        <p:nvPicPr>
          <p:cNvPr id="26" name="Picture 25">
            <a:extLst>
              <a:ext uri="{FF2B5EF4-FFF2-40B4-BE49-F238E27FC236}">
                <a16:creationId xmlns:a16="http://schemas.microsoft.com/office/drawing/2014/main" id="{72553037-BF8B-2441-4008-811197F686CE}"/>
              </a:ext>
            </a:extLst>
          </p:cNvPr>
          <p:cNvPicPr>
            <a:picLocks noChangeAspect="1"/>
          </p:cNvPicPr>
          <p:nvPr/>
        </p:nvPicPr>
        <p:blipFill>
          <a:blip r:embed="rId6"/>
          <a:stretch>
            <a:fillRect/>
          </a:stretch>
        </p:blipFill>
        <p:spPr>
          <a:xfrm>
            <a:off x="1404086" y="2619538"/>
            <a:ext cx="2200582" cy="295316"/>
          </a:xfrm>
          <a:prstGeom prst="rect">
            <a:avLst/>
          </a:prstGeom>
        </p:spPr>
      </p:pic>
      <p:pic>
        <p:nvPicPr>
          <p:cNvPr id="28" name="Picture 27">
            <a:extLst>
              <a:ext uri="{FF2B5EF4-FFF2-40B4-BE49-F238E27FC236}">
                <a16:creationId xmlns:a16="http://schemas.microsoft.com/office/drawing/2014/main" id="{6E5DB21C-9844-A489-8EE3-7B1478D2A2B9}"/>
              </a:ext>
            </a:extLst>
          </p:cNvPr>
          <p:cNvPicPr>
            <a:picLocks noChangeAspect="1"/>
          </p:cNvPicPr>
          <p:nvPr/>
        </p:nvPicPr>
        <p:blipFill>
          <a:blip r:embed="rId7"/>
          <a:srcRect l="69471" t="10082" r="1422" b="2698"/>
          <a:stretch/>
        </p:blipFill>
        <p:spPr>
          <a:xfrm>
            <a:off x="1739989" y="2991780"/>
            <a:ext cx="1630391" cy="373902"/>
          </a:xfrm>
          <a:prstGeom prst="rect">
            <a:avLst/>
          </a:prstGeom>
        </p:spPr>
      </p:pic>
      <p:pic>
        <p:nvPicPr>
          <p:cNvPr id="29" name="Picture 28">
            <a:extLst>
              <a:ext uri="{FF2B5EF4-FFF2-40B4-BE49-F238E27FC236}">
                <a16:creationId xmlns:a16="http://schemas.microsoft.com/office/drawing/2014/main" id="{59BB8EF0-6393-0631-3036-B2EC4EEE9DB1}"/>
              </a:ext>
            </a:extLst>
          </p:cNvPr>
          <p:cNvPicPr>
            <a:picLocks noChangeAspect="1"/>
          </p:cNvPicPr>
          <p:nvPr/>
        </p:nvPicPr>
        <p:blipFill>
          <a:blip r:embed="rId7"/>
          <a:srcRect l="1268" t="6970" r="74862" b="-3560"/>
          <a:stretch/>
        </p:blipFill>
        <p:spPr>
          <a:xfrm>
            <a:off x="1835830" y="3851949"/>
            <a:ext cx="1337094" cy="414069"/>
          </a:xfrm>
          <a:prstGeom prst="rect">
            <a:avLst/>
          </a:prstGeom>
        </p:spPr>
      </p:pic>
      <p:pic>
        <p:nvPicPr>
          <p:cNvPr id="33" name="Picture 32">
            <a:extLst>
              <a:ext uri="{FF2B5EF4-FFF2-40B4-BE49-F238E27FC236}">
                <a16:creationId xmlns:a16="http://schemas.microsoft.com/office/drawing/2014/main" id="{9F6DFB03-5FED-EEB9-B69D-8C2FC09A8B4D}"/>
              </a:ext>
            </a:extLst>
          </p:cNvPr>
          <p:cNvPicPr>
            <a:picLocks noChangeAspect="1"/>
          </p:cNvPicPr>
          <p:nvPr/>
        </p:nvPicPr>
        <p:blipFill>
          <a:blip r:embed="rId7"/>
          <a:srcRect l="32608" t="8468" r="38034" b="2369"/>
          <a:stretch/>
        </p:blipFill>
        <p:spPr>
          <a:xfrm>
            <a:off x="1732962" y="3417703"/>
            <a:ext cx="1644447" cy="382225"/>
          </a:xfrm>
          <a:prstGeom prst="rect">
            <a:avLst/>
          </a:prstGeom>
        </p:spPr>
      </p:pic>
      <p:pic>
        <p:nvPicPr>
          <p:cNvPr id="38" name="Picture 37" descr="Text&#10;&#10;AI-generated content may be incorrect.">
            <a:extLst>
              <a:ext uri="{FF2B5EF4-FFF2-40B4-BE49-F238E27FC236}">
                <a16:creationId xmlns:a16="http://schemas.microsoft.com/office/drawing/2014/main" id="{AFCBBB16-A311-E66A-60B9-0E5156176FD0}"/>
              </a:ext>
            </a:extLst>
          </p:cNvPr>
          <p:cNvPicPr>
            <a:picLocks noChangeAspect="1"/>
          </p:cNvPicPr>
          <p:nvPr/>
        </p:nvPicPr>
        <p:blipFill>
          <a:blip r:embed="rId8"/>
          <a:srcRect l="2951" t="14561" r="52399" b="20612"/>
          <a:stretch/>
        </p:blipFill>
        <p:spPr>
          <a:xfrm>
            <a:off x="6477933" y="2246734"/>
            <a:ext cx="1660191" cy="385468"/>
          </a:xfrm>
          <a:prstGeom prst="rect">
            <a:avLst/>
          </a:prstGeom>
        </p:spPr>
      </p:pic>
      <p:pic>
        <p:nvPicPr>
          <p:cNvPr id="40" name="Picture 39" descr="Text&#10;&#10;AI-generated content may be incorrect.">
            <a:extLst>
              <a:ext uri="{FF2B5EF4-FFF2-40B4-BE49-F238E27FC236}">
                <a16:creationId xmlns:a16="http://schemas.microsoft.com/office/drawing/2014/main" id="{D16D59A6-93A3-0E56-0DA0-3B74E9D73388}"/>
              </a:ext>
            </a:extLst>
          </p:cNvPr>
          <p:cNvPicPr>
            <a:picLocks noChangeAspect="1"/>
          </p:cNvPicPr>
          <p:nvPr/>
        </p:nvPicPr>
        <p:blipFill>
          <a:blip r:embed="rId8"/>
          <a:srcRect l="50244" t="19093" r="1729" b="20909"/>
          <a:stretch/>
        </p:blipFill>
        <p:spPr>
          <a:xfrm>
            <a:off x="6477933" y="2650705"/>
            <a:ext cx="1684610" cy="336555"/>
          </a:xfrm>
          <a:prstGeom prst="rect">
            <a:avLst/>
          </a:prstGeom>
        </p:spPr>
      </p:pic>
      <p:pic>
        <p:nvPicPr>
          <p:cNvPr id="52" name="Picture 51">
            <a:extLst>
              <a:ext uri="{FF2B5EF4-FFF2-40B4-BE49-F238E27FC236}">
                <a16:creationId xmlns:a16="http://schemas.microsoft.com/office/drawing/2014/main" id="{16452F53-54B9-DCE2-79C6-FEC23F6364D2}"/>
              </a:ext>
            </a:extLst>
          </p:cNvPr>
          <p:cNvPicPr>
            <a:picLocks noChangeAspect="1"/>
          </p:cNvPicPr>
          <p:nvPr/>
        </p:nvPicPr>
        <p:blipFill>
          <a:blip r:embed="rId9"/>
          <a:srcRect l="4068" t="-2" b="-12416"/>
          <a:stretch/>
        </p:blipFill>
        <p:spPr>
          <a:xfrm>
            <a:off x="10033575" y="2103453"/>
            <a:ext cx="1489626" cy="460490"/>
          </a:xfrm>
          <a:prstGeom prst="rect">
            <a:avLst/>
          </a:prstGeom>
        </p:spPr>
      </p:pic>
      <p:sp>
        <p:nvSpPr>
          <p:cNvPr id="53" name="Oval 52">
            <a:extLst>
              <a:ext uri="{FF2B5EF4-FFF2-40B4-BE49-F238E27FC236}">
                <a16:creationId xmlns:a16="http://schemas.microsoft.com/office/drawing/2014/main" id="{B1791B9C-23B2-9AB7-04BD-FD55A7A4A078}"/>
              </a:ext>
            </a:extLst>
          </p:cNvPr>
          <p:cNvSpPr/>
          <p:nvPr/>
        </p:nvSpPr>
        <p:spPr>
          <a:xfrm>
            <a:off x="9768521" y="1850662"/>
            <a:ext cx="1980656" cy="8752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EAA0EE6-A13F-0F80-BBBD-DF2D7784A04F}"/>
              </a:ext>
            </a:extLst>
          </p:cNvPr>
          <p:cNvSpPr txBox="1"/>
          <p:nvPr/>
        </p:nvSpPr>
        <p:spPr>
          <a:xfrm>
            <a:off x="9916991" y="3275111"/>
            <a:ext cx="1900270" cy="307777"/>
          </a:xfrm>
          <a:prstGeom prst="rect">
            <a:avLst/>
          </a:prstGeom>
          <a:noFill/>
        </p:spPr>
        <p:txBody>
          <a:bodyPr wrap="square" rtlCol="0">
            <a:spAutoFit/>
          </a:bodyPr>
          <a:lstStyle/>
          <a:p>
            <a:r>
              <a:rPr lang="en-US" sz="1400" dirty="0"/>
              <a:t>This button is orange. </a:t>
            </a:r>
          </a:p>
        </p:txBody>
      </p:sp>
      <p:cxnSp>
        <p:nvCxnSpPr>
          <p:cNvPr id="55" name="Straight Arrow Connector 54">
            <a:extLst>
              <a:ext uri="{FF2B5EF4-FFF2-40B4-BE49-F238E27FC236}">
                <a16:creationId xmlns:a16="http://schemas.microsoft.com/office/drawing/2014/main" id="{2161839E-E0A5-70EB-7FAA-9F405E143912}"/>
              </a:ext>
            </a:extLst>
          </p:cNvPr>
          <p:cNvCxnSpPr>
            <a:cxnSpLocks/>
          </p:cNvCxnSpPr>
          <p:nvPr/>
        </p:nvCxnSpPr>
        <p:spPr>
          <a:xfrm flipV="1">
            <a:off x="10867126" y="2763646"/>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37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#3 – Color Design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11</a:t>
            </a:fld>
            <a:endParaRPr lang="en-US" dirty="0"/>
          </a:p>
        </p:txBody>
      </p:sp>
      <p:pic>
        <p:nvPicPr>
          <p:cNvPr id="3" name="Picture 2">
            <a:extLst>
              <a:ext uri="{FF2B5EF4-FFF2-40B4-BE49-F238E27FC236}">
                <a16:creationId xmlns:a16="http://schemas.microsoft.com/office/drawing/2014/main" id="{66CD09CE-0998-5CE3-7969-252A7D54E6E3}"/>
              </a:ext>
            </a:extLst>
          </p:cNvPr>
          <p:cNvPicPr>
            <a:picLocks noChangeAspect="1"/>
          </p:cNvPicPr>
          <p:nvPr/>
        </p:nvPicPr>
        <p:blipFill>
          <a:blip r:embed="rId3"/>
          <a:stretch>
            <a:fillRect/>
          </a:stretch>
        </p:blipFill>
        <p:spPr>
          <a:xfrm>
            <a:off x="2203750" y="2204321"/>
            <a:ext cx="1520535" cy="373902"/>
          </a:xfrm>
          <a:prstGeom prst="rect">
            <a:avLst/>
          </a:prstGeom>
        </p:spPr>
      </p:pic>
      <p:pic>
        <p:nvPicPr>
          <p:cNvPr id="5" name="Picture 4">
            <a:extLst>
              <a:ext uri="{FF2B5EF4-FFF2-40B4-BE49-F238E27FC236}">
                <a16:creationId xmlns:a16="http://schemas.microsoft.com/office/drawing/2014/main" id="{58A12198-F4D5-E18D-9A82-AFC4C50D3DB1}"/>
              </a:ext>
            </a:extLst>
          </p:cNvPr>
          <p:cNvPicPr>
            <a:picLocks noChangeAspect="1"/>
          </p:cNvPicPr>
          <p:nvPr/>
        </p:nvPicPr>
        <p:blipFill>
          <a:blip r:embed="rId4"/>
          <a:stretch>
            <a:fillRect/>
          </a:stretch>
        </p:blipFill>
        <p:spPr>
          <a:xfrm>
            <a:off x="2220963" y="1745683"/>
            <a:ext cx="1486107" cy="390580"/>
          </a:xfrm>
          <a:prstGeom prst="rect">
            <a:avLst/>
          </a:prstGeom>
        </p:spPr>
      </p:pic>
      <p:sp>
        <p:nvSpPr>
          <p:cNvPr id="6" name="Oval 5">
            <a:extLst>
              <a:ext uri="{FF2B5EF4-FFF2-40B4-BE49-F238E27FC236}">
                <a16:creationId xmlns:a16="http://schemas.microsoft.com/office/drawing/2014/main" id="{075FFD38-F2FA-F149-402D-4CE462293317}"/>
              </a:ext>
            </a:extLst>
          </p:cNvPr>
          <p:cNvSpPr/>
          <p:nvPr/>
        </p:nvSpPr>
        <p:spPr>
          <a:xfrm>
            <a:off x="7283" y="1569349"/>
            <a:ext cx="6216102" cy="393430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AE71F8-2B7A-D1E2-75D5-C179EEEB0A9C}"/>
              </a:ext>
            </a:extLst>
          </p:cNvPr>
          <p:cNvSpPr txBox="1"/>
          <p:nvPr/>
        </p:nvSpPr>
        <p:spPr>
          <a:xfrm>
            <a:off x="2127547" y="6100044"/>
            <a:ext cx="2080600" cy="307777"/>
          </a:xfrm>
          <a:prstGeom prst="rect">
            <a:avLst/>
          </a:prstGeom>
          <a:noFill/>
        </p:spPr>
        <p:txBody>
          <a:bodyPr wrap="square" rtlCol="0">
            <a:spAutoFit/>
          </a:bodyPr>
          <a:lstStyle/>
          <a:p>
            <a:r>
              <a:rPr lang="en-US" sz="1400" dirty="0"/>
              <a:t>These buttons are white.</a:t>
            </a:r>
          </a:p>
        </p:txBody>
      </p:sp>
      <p:cxnSp>
        <p:nvCxnSpPr>
          <p:cNvPr id="8" name="Straight Arrow Connector 7">
            <a:extLst>
              <a:ext uri="{FF2B5EF4-FFF2-40B4-BE49-F238E27FC236}">
                <a16:creationId xmlns:a16="http://schemas.microsoft.com/office/drawing/2014/main" id="{98AAF9F5-C33D-9C64-5A1E-8DBBFC1BB555}"/>
              </a:ext>
            </a:extLst>
          </p:cNvPr>
          <p:cNvCxnSpPr>
            <a:cxnSpLocks/>
          </p:cNvCxnSpPr>
          <p:nvPr/>
        </p:nvCxnSpPr>
        <p:spPr>
          <a:xfrm flipV="1">
            <a:off x="3167847" y="5520620"/>
            <a:ext cx="0" cy="65231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5" name="Picture 24" descr="Icon&#10;&#10;AI-generated content may be incorrect.">
            <a:extLst>
              <a:ext uri="{FF2B5EF4-FFF2-40B4-BE49-F238E27FC236}">
                <a16:creationId xmlns:a16="http://schemas.microsoft.com/office/drawing/2014/main" id="{1BA39971-78E2-6016-D5CE-B3097E6DB6A2}"/>
              </a:ext>
            </a:extLst>
          </p:cNvPr>
          <p:cNvPicPr>
            <a:picLocks noChangeAspect="1"/>
          </p:cNvPicPr>
          <p:nvPr/>
        </p:nvPicPr>
        <p:blipFill>
          <a:blip r:embed="rId5"/>
          <a:srcRect l="50617" t="19567" b="23227"/>
          <a:stretch/>
        </p:blipFill>
        <p:spPr>
          <a:xfrm>
            <a:off x="8817744" y="1734492"/>
            <a:ext cx="2465057" cy="365125"/>
          </a:xfrm>
          <a:prstGeom prst="rect">
            <a:avLst/>
          </a:prstGeom>
        </p:spPr>
      </p:pic>
      <p:pic>
        <p:nvPicPr>
          <p:cNvPr id="32" name="Picture 31">
            <a:extLst>
              <a:ext uri="{FF2B5EF4-FFF2-40B4-BE49-F238E27FC236}">
                <a16:creationId xmlns:a16="http://schemas.microsoft.com/office/drawing/2014/main" id="{79B379A6-9B48-C29A-1B7A-BFAFE66F29F1}"/>
              </a:ext>
            </a:extLst>
          </p:cNvPr>
          <p:cNvPicPr>
            <a:picLocks noChangeAspect="1"/>
          </p:cNvPicPr>
          <p:nvPr/>
        </p:nvPicPr>
        <p:blipFill>
          <a:blip r:embed="rId6"/>
          <a:stretch>
            <a:fillRect/>
          </a:stretch>
        </p:blipFill>
        <p:spPr>
          <a:xfrm>
            <a:off x="9611244" y="2640707"/>
            <a:ext cx="762106" cy="400106"/>
          </a:xfrm>
          <a:prstGeom prst="rect">
            <a:avLst/>
          </a:prstGeom>
        </p:spPr>
      </p:pic>
      <p:sp>
        <p:nvSpPr>
          <p:cNvPr id="37" name="Oval 36">
            <a:extLst>
              <a:ext uri="{FF2B5EF4-FFF2-40B4-BE49-F238E27FC236}">
                <a16:creationId xmlns:a16="http://schemas.microsoft.com/office/drawing/2014/main" id="{06A06103-2A78-CA93-BD3C-7AE1840CC51D}"/>
              </a:ext>
            </a:extLst>
          </p:cNvPr>
          <p:cNvSpPr/>
          <p:nvPr/>
        </p:nvSpPr>
        <p:spPr>
          <a:xfrm>
            <a:off x="8308335" y="1364473"/>
            <a:ext cx="3601610" cy="183608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19041B7-35E6-BD57-F03A-8FC9007B0CF7}"/>
              </a:ext>
            </a:extLst>
          </p:cNvPr>
          <p:cNvSpPr txBox="1"/>
          <p:nvPr/>
        </p:nvSpPr>
        <p:spPr>
          <a:xfrm>
            <a:off x="9230998" y="3752633"/>
            <a:ext cx="2193453" cy="523220"/>
          </a:xfrm>
          <a:prstGeom prst="rect">
            <a:avLst/>
          </a:prstGeom>
          <a:noFill/>
        </p:spPr>
        <p:txBody>
          <a:bodyPr wrap="square" rtlCol="0">
            <a:spAutoFit/>
          </a:bodyPr>
          <a:lstStyle/>
          <a:p>
            <a:r>
              <a:rPr lang="en-US" sz="1400" dirty="0"/>
              <a:t>These buttons are a regular shade of gray.</a:t>
            </a:r>
          </a:p>
        </p:txBody>
      </p:sp>
      <p:cxnSp>
        <p:nvCxnSpPr>
          <p:cNvPr id="41" name="Straight Arrow Connector 40">
            <a:extLst>
              <a:ext uri="{FF2B5EF4-FFF2-40B4-BE49-F238E27FC236}">
                <a16:creationId xmlns:a16="http://schemas.microsoft.com/office/drawing/2014/main" id="{45FE9EE9-1705-E143-76B2-52ED04DF1079}"/>
              </a:ext>
            </a:extLst>
          </p:cNvPr>
          <p:cNvCxnSpPr>
            <a:cxnSpLocks/>
          </p:cNvCxnSpPr>
          <p:nvPr/>
        </p:nvCxnSpPr>
        <p:spPr>
          <a:xfrm flipV="1">
            <a:off x="10069340" y="3263216"/>
            <a:ext cx="0" cy="56049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8" name="Picture 47" descr="Graphical user interface, text, application&#10;&#10;AI-generated content may be incorrect.">
            <a:extLst>
              <a:ext uri="{FF2B5EF4-FFF2-40B4-BE49-F238E27FC236}">
                <a16:creationId xmlns:a16="http://schemas.microsoft.com/office/drawing/2014/main" id="{AEE28B51-F965-53AD-D2E5-BEBFF5BE2A86}"/>
              </a:ext>
            </a:extLst>
          </p:cNvPr>
          <p:cNvPicPr>
            <a:picLocks noChangeAspect="1"/>
          </p:cNvPicPr>
          <p:nvPr/>
        </p:nvPicPr>
        <p:blipFill>
          <a:blip r:embed="rId7"/>
          <a:stretch>
            <a:fillRect/>
          </a:stretch>
        </p:blipFill>
        <p:spPr>
          <a:xfrm>
            <a:off x="6582082" y="5451371"/>
            <a:ext cx="2305372" cy="638264"/>
          </a:xfrm>
          <a:prstGeom prst="rect">
            <a:avLst/>
          </a:prstGeom>
        </p:spPr>
      </p:pic>
      <p:pic>
        <p:nvPicPr>
          <p:cNvPr id="53" name="Picture 52">
            <a:extLst>
              <a:ext uri="{FF2B5EF4-FFF2-40B4-BE49-F238E27FC236}">
                <a16:creationId xmlns:a16="http://schemas.microsoft.com/office/drawing/2014/main" id="{49933668-9EC7-4DD7-21B6-B91AF8684C6D}"/>
              </a:ext>
            </a:extLst>
          </p:cNvPr>
          <p:cNvPicPr>
            <a:picLocks noChangeAspect="1"/>
          </p:cNvPicPr>
          <p:nvPr/>
        </p:nvPicPr>
        <p:blipFill>
          <a:blip r:embed="rId8"/>
          <a:stretch>
            <a:fillRect/>
          </a:stretch>
        </p:blipFill>
        <p:spPr>
          <a:xfrm>
            <a:off x="6755970" y="3531496"/>
            <a:ext cx="1924040" cy="638264"/>
          </a:xfrm>
          <a:prstGeom prst="rect">
            <a:avLst/>
          </a:prstGeom>
        </p:spPr>
      </p:pic>
      <p:pic>
        <p:nvPicPr>
          <p:cNvPr id="55" name="Picture 54" descr="Text&#10;&#10;AI-generated content may be incorrect.">
            <a:extLst>
              <a:ext uri="{FF2B5EF4-FFF2-40B4-BE49-F238E27FC236}">
                <a16:creationId xmlns:a16="http://schemas.microsoft.com/office/drawing/2014/main" id="{404319A7-0E03-2E98-4DF7-D4C9E3D295AA}"/>
              </a:ext>
            </a:extLst>
          </p:cNvPr>
          <p:cNvPicPr>
            <a:picLocks noChangeAspect="1"/>
          </p:cNvPicPr>
          <p:nvPr/>
        </p:nvPicPr>
        <p:blipFill>
          <a:blip r:embed="rId9"/>
          <a:stretch>
            <a:fillRect/>
          </a:stretch>
        </p:blipFill>
        <p:spPr>
          <a:xfrm>
            <a:off x="6698673" y="4196608"/>
            <a:ext cx="2038634" cy="531818"/>
          </a:xfrm>
          <a:prstGeom prst="rect">
            <a:avLst/>
          </a:prstGeom>
        </p:spPr>
      </p:pic>
      <p:pic>
        <p:nvPicPr>
          <p:cNvPr id="57" name="Picture 56" descr="Text&#10;&#10;AI-generated content may be incorrect.">
            <a:extLst>
              <a:ext uri="{FF2B5EF4-FFF2-40B4-BE49-F238E27FC236}">
                <a16:creationId xmlns:a16="http://schemas.microsoft.com/office/drawing/2014/main" id="{081A6048-8126-C81E-4110-23FD73791A8D}"/>
              </a:ext>
            </a:extLst>
          </p:cNvPr>
          <p:cNvPicPr>
            <a:picLocks noChangeAspect="1"/>
          </p:cNvPicPr>
          <p:nvPr/>
        </p:nvPicPr>
        <p:blipFill>
          <a:blip r:embed="rId10"/>
          <a:stretch>
            <a:fillRect/>
          </a:stretch>
        </p:blipFill>
        <p:spPr>
          <a:xfrm>
            <a:off x="6861961" y="4766541"/>
            <a:ext cx="1712058" cy="626819"/>
          </a:xfrm>
          <a:prstGeom prst="rect">
            <a:avLst/>
          </a:prstGeom>
        </p:spPr>
      </p:pic>
      <p:sp>
        <p:nvSpPr>
          <p:cNvPr id="58" name="Oval 57">
            <a:extLst>
              <a:ext uri="{FF2B5EF4-FFF2-40B4-BE49-F238E27FC236}">
                <a16:creationId xmlns:a16="http://schemas.microsoft.com/office/drawing/2014/main" id="{0E1E65A4-8B47-8CBF-28CA-A493954D4132}"/>
              </a:ext>
            </a:extLst>
          </p:cNvPr>
          <p:cNvSpPr/>
          <p:nvPr/>
        </p:nvSpPr>
        <p:spPr>
          <a:xfrm>
            <a:off x="6160877" y="3105367"/>
            <a:ext cx="3175858" cy="368558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4A9DBE7-01CD-FC5F-AE85-6DA731FD4867}"/>
              </a:ext>
            </a:extLst>
          </p:cNvPr>
          <p:cNvSpPr txBox="1"/>
          <p:nvPr/>
        </p:nvSpPr>
        <p:spPr>
          <a:xfrm>
            <a:off x="10156678" y="4765270"/>
            <a:ext cx="1804297" cy="523220"/>
          </a:xfrm>
          <a:prstGeom prst="rect">
            <a:avLst/>
          </a:prstGeom>
          <a:noFill/>
        </p:spPr>
        <p:txBody>
          <a:bodyPr wrap="square" rtlCol="0">
            <a:spAutoFit/>
          </a:bodyPr>
          <a:lstStyle/>
          <a:p>
            <a:r>
              <a:rPr lang="en-US" sz="1400" dirty="0"/>
              <a:t>These buttons are a lighter shade of gray.</a:t>
            </a:r>
          </a:p>
        </p:txBody>
      </p:sp>
      <p:cxnSp>
        <p:nvCxnSpPr>
          <p:cNvPr id="60" name="Straight Arrow Connector 59">
            <a:extLst>
              <a:ext uri="{FF2B5EF4-FFF2-40B4-BE49-F238E27FC236}">
                <a16:creationId xmlns:a16="http://schemas.microsoft.com/office/drawing/2014/main" id="{793033CA-B39F-C4C8-5939-C9E3B947631F}"/>
              </a:ext>
            </a:extLst>
          </p:cNvPr>
          <p:cNvCxnSpPr>
            <a:cxnSpLocks/>
            <a:stCxn id="59" idx="1"/>
          </p:cNvCxnSpPr>
          <p:nvPr/>
        </p:nvCxnSpPr>
        <p:spPr>
          <a:xfrm flipH="1">
            <a:off x="9384018" y="5026880"/>
            <a:ext cx="77266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63" name="Picture 62">
            <a:extLst>
              <a:ext uri="{FF2B5EF4-FFF2-40B4-BE49-F238E27FC236}">
                <a16:creationId xmlns:a16="http://schemas.microsoft.com/office/drawing/2014/main" id="{EB403075-3D8C-33E6-8933-7EF0C812C9D9}"/>
              </a:ext>
            </a:extLst>
          </p:cNvPr>
          <p:cNvPicPr>
            <a:picLocks noChangeAspect="1"/>
          </p:cNvPicPr>
          <p:nvPr/>
        </p:nvPicPr>
        <p:blipFill>
          <a:blip r:embed="rId11"/>
          <a:stretch>
            <a:fillRect/>
          </a:stretch>
        </p:blipFill>
        <p:spPr>
          <a:xfrm>
            <a:off x="8817744" y="2154023"/>
            <a:ext cx="2465057" cy="392678"/>
          </a:xfrm>
          <a:prstGeom prst="rect">
            <a:avLst/>
          </a:prstGeom>
        </p:spPr>
      </p:pic>
      <p:pic>
        <p:nvPicPr>
          <p:cNvPr id="30" name="Picture 29">
            <a:extLst>
              <a:ext uri="{FF2B5EF4-FFF2-40B4-BE49-F238E27FC236}">
                <a16:creationId xmlns:a16="http://schemas.microsoft.com/office/drawing/2014/main" id="{4CAAC838-702E-E5CE-E658-D7724831EAAE}"/>
              </a:ext>
            </a:extLst>
          </p:cNvPr>
          <p:cNvPicPr>
            <a:picLocks noChangeAspect="1"/>
          </p:cNvPicPr>
          <p:nvPr/>
        </p:nvPicPr>
        <p:blipFill>
          <a:blip r:embed="rId12"/>
          <a:stretch>
            <a:fillRect/>
          </a:stretch>
        </p:blipFill>
        <p:spPr>
          <a:xfrm>
            <a:off x="1133173" y="4211785"/>
            <a:ext cx="3724795" cy="685896"/>
          </a:xfrm>
          <a:prstGeom prst="rect">
            <a:avLst/>
          </a:prstGeom>
        </p:spPr>
      </p:pic>
      <p:pic>
        <p:nvPicPr>
          <p:cNvPr id="33" name="Picture 32" descr="Shape&#10;&#10;AI-generated content may be incorrect.">
            <a:extLst>
              <a:ext uri="{FF2B5EF4-FFF2-40B4-BE49-F238E27FC236}">
                <a16:creationId xmlns:a16="http://schemas.microsoft.com/office/drawing/2014/main" id="{97D849FD-157E-7BD3-155A-1AD1B2AC99FE}"/>
              </a:ext>
            </a:extLst>
          </p:cNvPr>
          <p:cNvPicPr>
            <a:picLocks noChangeAspect="1"/>
          </p:cNvPicPr>
          <p:nvPr/>
        </p:nvPicPr>
        <p:blipFill>
          <a:blip r:embed="rId13"/>
          <a:stretch>
            <a:fillRect/>
          </a:stretch>
        </p:blipFill>
        <p:spPr>
          <a:xfrm>
            <a:off x="1161752" y="3429000"/>
            <a:ext cx="3696216" cy="695422"/>
          </a:xfrm>
          <a:prstGeom prst="rect">
            <a:avLst/>
          </a:prstGeom>
        </p:spPr>
      </p:pic>
      <p:pic>
        <p:nvPicPr>
          <p:cNvPr id="35" name="Picture 34" descr="Shape, rectangle&#10;&#10;AI-generated content may be incorrect.">
            <a:extLst>
              <a:ext uri="{FF2B5EF4-FFF2-40B4-BE49-F238E27FC236}">
                <a16:creationId xmlns:a16="http://schemas.microsoft.com/office/drawing/2014/main" id="{F5E61552-5580-510F-606C-74EAE9C2B5C8}"/>
              </a:ext>
            </a:extLst>
          </p:cNvPr>
          <p:cNvPicPr>
            <a:picLocks noChangeAspect="1"/>
          </p:cNvPicPr>
          <p:nvPr/>
        </p:nvPicPr>
        <p:blipFill>
          <a:blip r:embed="rId14"/>
          <a:stretch>
            <a:fillRect/>
          </a:stretch>
        </p:blipFill>
        <p:spPr>
          <a:xfrm>
            <a:off x="1161752" y="2640773"/>
            <a:ext cx="3696216" cy="666843"/>
          </a:xfrm>
          <a:prstGeom prst="rect">
            <a:avLst/>
          </a:prstGeom>
        </p:spPr>
      </p:pic>
    </p:spTree>
    <p:extLst>
      <p:ext uri="{BB962C8B-B14F-4D97-AF65-F5344CB8AC3E}">
        <p14:creationId xmlns:p14="http://schemas.microsoft.com/office/powerpoint/2010/main" val="37155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#3 – Color Design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12</a:t>
            </a:fld>
            <a:endParaRPr lang="en-US" dirty="0"/>
          </a:p>
        </p:txBody>
      </p:sp>
      <p:pic>
        <p:nvPicPr>
          <p:cNvPr id="27" name="Picture 26">
            <a:extLst>
              <a:ext uri="{FF2B5EF4-FFF2-40B4-BE49-F238E27FC236}">
                <a16:creationId xmlns:a16="http://schemas.microsoft.com/office/drawing/2014/main" id="{FCCF7452-1A9B-8882-8B69-EFF97E4A8486}"/>
              </a:ext>
            </a:extLst>
          </p:cNvPr>
          <p:cNvPicPr>
            <a:picLocks noChangeAspect="1"/>
          </p:cNvPicPr>
          <p:nvPr/>
        </p:nvPicPr>
        <p:blipFill>
          <a:blip r:embed="rId3"/>
          <a:srcRect l="8519" t="37441" r="62445"/>
          <a:stretch/>
        </p:blipFill>
        <p:spPr>
          <a:xfrm>
            <a:off x="1254244" y="1417609"/>
            <a:ext cx="1980513" cy="452926"/>
          </a:xfrm>
          <a:prstGeom prst="rect">
            <a:avLst/>
          </a:prstGeom>
        </p:spPr>
      </p:pic>
      <p:pic>
        <p:nvPicPr>
          <p:cNvPr id="11" name="Picture 10">
            <a:extLst>
              <a:ext uri="{FF2B5EF4-FFF2-40B4-BE49-F238E27FC236}">
                <a16:creationId xmlns:a16="http://schemas.microsoft.com/office/drawing/2014/main" id="{9237B3E8-98F4-E564-FACF-B302BFE25D20}"/>
              </a:ext>
            </a:extLst>
          </p:cNvPr>
          <p:cNvPicPr>
            <a:picLocks noChangeAspect="1"/>
          </p:cNvPicPr>
          <p:nvPr/>
        </p:nvPicPr>
        <p:blipFill>
          <a:blip r:embed="rId4"/>
          <a:stretch>
            <a:fillRect/>
          </a:stretch>
        </p:blipFill>
        <p:spPr>
          <a:xfrm>
            <a:off x="858420" y="2325331"/>
            <a:ext cx="2772162" cy="428685"/>
          </a:xfrm>
          <a:prstGeom prst="rect">
            <a:avLst/>
          </a:prstGeom>
        </p:spPr>
      </p:pic>
      <p:pic>
        <p:nvPicPr>
          <p:cNvPr id="16" name="Picture 15">
            <a:extLst>
              <a:ext uri="{FF2B5EF4-FFF2-40B4-BE49-F238E27FC236}">
                <a16:creationId xmlns:a16="http://schemas.microsoft.com/office/drawing/2014/main" id="{BC5D4025-1485-10F8-564F-F1269C25E6C2}"/>
              </a:ext>
            </a:extLst>
          </p:cNvPr>
          <p:cNvPicPr>
            <a:picLocks noChangeAspect="1"/>
          </p:cNvPicPr>
          <p:nvPr/>
        </p:nvPicPr>
        <p:blipFill>
          <a:blip r:embed="rId5"/>
          <a:stretch>
            <a:fillRect/>
          </a:stretch>
        </p:blipFill>
        <p:spPr>
          <a:xfrm>
            <a:off x="1290504" y="1953087"/>
            <a:ext cx="1682836" cy="292115"/>
          </a:xfrm>
          <a:prstGeom prst="rect">
            <a:avLst/>
          </a:prstGeom>
        </p:spPr>
      </p:pic>
      <p:pic>
        <p:nvPicPr>
          <p:cNvPr id="18" name="Picture 17">
            <a:extLst>
              <a:ext uri="{FF2B5EF4-FFF2-40B4-BE49-F238E27FC236}">
                <a16:creationId xmlns:a16="http://schemas.microsoft.com/office/drawing/2014/main" id="{D41C10E9-DFE4-737A-29CE-72106DA58013}"/>
              </a:ext>
            </a:extLst>
          </p:cNvPr>
          <p:cNvPicPr>
            <a:picLocks noChangeAspect="1"/>
          </p:cNvPicPr>
          <p:nvPr/>
        </p:nvPicPr>
        <p:blipFill>
          <a:blip r:embed="rId6"/>
          <a:srcRect r="61371" b="-1159"/>
          <a:stretch/>
        </p:blipFill>
        <p:spPr>
          <a:xfrm>
            <a:off x="1221860" y="2776627"/>
            <a:ext cx="1788425" cy="452926"/>
          </a:xfrm>
          <a:prstGeom prst="rect">
            <a:avLst/>
          </a:prstGeom>
        </p:spPr>
      </p:pic>
      <p:pic>
        <p:nvPicPr>
          <p:cNvPr id="20" name="Picture 19">
            <a:extLst>
              <a:ext uri="{FF2B5EF4-FFF2-40B4-BE49-F238E27FC236}">
                <a16:creationId xmlns:a16="http://schemas.microsoft.com/office/drawing/2014/main" id="{C69523BB-31AF-4B6C-8CC5-BF477DDB9C8B}"/>
              </a:ext>
            </a:extLst>
          </p:cNvPr>
          <p:cNvPicPr>
            <a:picLocks noChangeAspect="1"/>
          </p:cNvPicPr>
          <p:nvPr/>
        </p:nvPicPr>
        <p:blipFill>
          <a:blip r:embed="rId7"/>
          <a:srcRect r="71321" b="8041"/>
          <a:stretch/>
        </p:blipFill>
        <p:spPr>
          <a:xfrm>
            <a:off x="858420" y="3228321"/>
            <a:ext cx="2928809" cy="394217"/>
          </a:xfrm>
          <a:prstGeom prst="rect">
            <a:avLst/>
          </a:prstGeom>
        </p:spPr>
      </p:pic>
      <p:pic>
        <p:nvPicPr>
          <p:cNvPr id="21" name="Picture 20">
            <a:extLst>
              <a:ext uri="{FF2B5EF4-FFF2-40B4-BE49-F238E27FC236}">
                <a16:creationId xmlns:a16="http://schemas.microsoft.com/office/drawing/2014/main" id="{2A934F7A-A8CE-EF88-C880-673C6238E518}"/>
              </a:ext>
            </a:extLst>
          </p:cNvPr>
          <p:cNvPicPr>
            <a:picLocks noChangeAspect="1"/>
          </p:cNvPicPr>
          <p:nvPr/>
        </p:nvPicPr>
        <p:blipFill>
          <a:blip r:embed="rId7"/>
          <a:srcRect l="30398" r="45544" b="8040"/>
          <a:stretch/>
        </p:blipFill>
        <p:spPr>
          <a:xfrm>
            <a:off x="858420" y="3703858"/>
            <a:ext cx="2456873" cy="394217"/>
          </a:xfrm>
          <a:prstGeom prst="rect">
            <a:avLst/>
          </a:prstGeom>
        </p:spPr>
      </p:pic>
      <p:pic>
        <p:nvPicPr>
          <p:cNvPr id="22" name="Picture 21">
            <a:extLst>
              <a:ext uri="{FF2B5EF4-FFF2-40B4-BE49-F238E27FC236}">
                <a16:creationId xmlns:a16="http://schemas.microsoft.com/office/drawing/2014/main" id="{98F136D4-785C-B9BC-CA1A-DFB9BEE8E881}"/>
              </a:ext>
            </a:extLst>
          </p:cNvPr>
          <p:cNvPicPr>
            <a:picLocks noChangeAspect="1"/>
          </p:cNvPicPr>
          <p:nvPr/>
        </p:nvPicPr>
        <p:blipFill>
          <a:blip r:embed="rId7"/>
          <a:srcRect l="56175" r="21485"/>
          <a:stretch/>
        </p:blipFill>
        <p:spPr>
          <a:xfrm>
            <a:off x="946165" y="4187752"/>
            <a:ext cx="2281381" cy="428685"/>
          </a:xfrm>
          <a:prstGeom prst="rect">
            <a:avLst/>
          </a:prstGeom>
        </p:spPr>
      </p:pic>
      <p:pic>
        <p:nvPicPr>
          <p:cNvPr id="24" name="Picture 23">
            <a:extLst>
              <a:ext uri="{FF2B5EF4-FFF2-40B4-BE49-F238E27FC236}">
                <a16:creationId xmlns:a16="http://schemas.microsoft.com/office/drawing/2014/main" id="{C38ACFEA-7E15-37F6-026B-A79FAC03A3E3}"/>
              </a:ext>
            </a:extLst>
          </p:cNvPr>
          <p:cNvPicPr>
            <a:picLocks noChangeAspect="1"/>
          </p:cNvPicPr>
          <p:nvPr/>
        </p:nvPicPr>
        <p:blipFill>
          <a:blip r:embed="rId7"/>
          <a:srcRect l="80142" t="-2713" b="4616"/>
          <a:stretch/>
        </p:blipFill>
        <p:spPr>
          <a:xfrm>
            <a:off x="1072892" y="4706114"/>
            <a:ext cx="2027926" cy="420523"/>
          </a:xfrm>
          <a:prstGeom prst="rect">
            <a:avLst/>
          </a:prstGeom>
        </p:spPr>
      </p:pic>
      <p:sp>
        <p:nvSpPr>
          <p:cNvPr id="26" name="Oval 25">
            <a:extLst>
              <a:ext uri="{FF2B5EF4-FFF2-40B4-BE49-F238E27FC236}">
                <a16:creationId xmlns:a16="http://schemas.microsoft.com/office/drawing/2014/main" id="{C984087C-C0E9-E268-22A3-55E706ECC9B3}"/>
              </a:ext>
            </a:extLst>
          </p:cNvPr>
          <p:cNvSpPr/>
          <p:nvPr/>
        </p:nvSpPr>
        <p:spPr>
          <a:xfrm>
            <a:off x="166254" y="1190618"/>
            <a:ext cx="4221019" cy="43327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09BD8EC-E1AE-907F-EB8B-3E6EF8313E22}"/>
              </a:ext>
            </a:extLst>
          </p:cNvPr>
          <p:cNvSpPr txBox="1"/>
          <p:nvPr/>
        </p:nvSpPr>
        <p:spPr>
          <a:xfrm>
            <a:off x="954632" y="6033545"/>
            <a:ext cx="2425742" cy="523220"/>
          </a:xfrm>
          <a:prstGeom prst="rect">
            <a:avLst/>
          </a:prstGeom>
          <a:noFill/>
        </p:spPr>
        <p:txBody>
          <a:bodyPr wrap="square" rtlCol="0">
            <a:spAutoFit/>
          </a:bodyPr>
          <a:lstStyle/>
          <a:p>
            <a:r>
              <a:rPr lang="en-US" sz="1400" dirty="0"/>
              <a:t>These buttons are white with blue text and a blue border. </a:t>
            </a:r>
          </a:p>
        </p:txBody>
      </p:sp>
      <p:cxnSp>
        <p:nvCxnSpPr>
          <p:cNvPr id="30" name="Straight Arrow Connector 29">
            <a:extLst>
              <a:ext uri="{FF2B5EF4-FFF2-40B4-BE49-F238E27FC236}">
                <a16:creationId xmlns:a16="http://schemas.microsoft.com/office/drawing/2014/main" id="{A3342BDE-1856-1388-D138-735322C069A1}"/>
              </a:ext>
            </a:extLst>
          </p:cNvPr>
          <p:cNvCxnSpPr>
            <a:cxnSpLocks/>
          </p:cNvCxnSpPr>
          <p:nvPr/>
        </p:nvCxnSpPr>
        <p:spPr>
          <a:xfrm flipV="1">
            <a:off x="2165324" y="5511496"/>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FC6EAEA0-5D1D-F6AC-2321-D2754C72E562}"/>
              </a:ext>
            </a:extLst>
          </p:cNvPr>
          <p:cNvSpPr/>
          <p:nvPr/>
        </p:nvSpPr>
        <p:spPr>
          <a:xfrm>
            <a:off x="5789173" y="1178770"/>
            <a:ext cx="4409684" cy="23218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812C55D-8E77-41B2-4FD2-20DE2B5207C9}"/>
              </a:ext>
            </a:extLst>
          </p:cNvPr>
          <p:cNvPicPr>
            <a:picLocks noChangeAspect="1"/>
          </p:cNvPicPr>
          <p:nvPr/>
        </p:nvPicPr>
        <p:blipFill>
          <a:blip r:embed="rId6"/>
          <a:srcRect t="4430" r="61739" b="10201"/>
          <a:stretch/>
        </p:blipFill>
        <p:spPr>
          <a:xfrm>
            <a:off x="7090776" y="1394114"/>
            <a:ext cx="1771429" cy="382225"/>
          </a:xfrm>
          <a:prstGeom prst="rect">
            <a:avLst/>
          </a:prstGeom>
        </p:spPr>
      </p:pic>
      <p:pic>
        <p:nvPicPr>
          <p:cNvPr id="36" name="Picture 35">
            <a:extLst>
              <a:ext uri="{FF2B5EF4-FFF2-40B4-BE49-F238E27FC236}">
                <a16:creationId xmlns:a16="http://schemas.microsoft.com/office/drawing/2014/main" id="{4594CF14-3A9D-083E-A186-0356B358E06A}"/>
              </a:ext>
            </a:extLst>
          </p:cNvPr>
          <p:cNvPicPr>
            <a:picLocks noChangeAspect="1"/>
          </p:cNvPicPr>
          <p:nvPr/>
        </p:nvPicPr>
        <p:blipFill>
          <a:blip r:embed="rId3"/>
          <a:srcRect l="8519" t="37441" r="62445"/>
          <a:stretch/>
        </p:blipFill>
        <p:spPr>
          <a:xfrm>
            <a:off x="6986233" y="1824293"/>
            <a:ext cx="1980513" cy="452926"/>
          </a:xfrm>
          <a:prstGeom prst="rect">
            <a:avLst/>
          </a:prstGeom>
        </p:spPr>
      </p:pic>
      <p:pic>
        <p:nvPicPr>
          <p:cNvPr id="40" name="Picture 39">
            <a:extLst>
              <a:ext uri="{FF2B5EF4-FFF2-40B4-BE49-F238E27FC236}">
                <a16:creationId xmlns:a16="http://schemas.microsoft.com/office/drawing/2014/main" id="{AF592063-8C0A-FCAD-8A20-D45F24913AEA}"/>
              </a:ext>
            </a:extLst>
          </p:cNvPr>
          <p:cNvPicPr>
            <a:picLocks noChangeAspect="1"/>
          </p:cNvPicPr>
          <p:nvPr/>
        </p:nvPicPr>
        <p:blipFill>
          <a:blip r:embed="rId8"/>
          <a:srcRect l="515" t="14863" r="67206" b="20695"/>
          <a:stretch/>
        </p:blipFill>
        <p:spPr>
          <a:xfrm>
            <a:off x="6338657" y="2370339"/>
            <a:ext cx="3302494" cy="392883"/>
          </a:xfrm>
          <a:prstGeom prst="rect">
            <a:avLst/>
          </a:prstGeom>
        </p:spPr>
      </p:pic>
      <p:pic>
        <p:nvPicPr>
          <p:cNvPr id="43" name="Picture 42">
            <a:extLst>
              <a:ext uri="{FF2B5EF4-FFF2-40B4-BE49-F238E27FC236}">
                <a16:creationId xmlns:a16="http://schemas.microsoft.com/office/drawing/2014/main" id="{591BEEEB-E677-6232-DB55-9DA7F897FF8B}"/>
              </a:ext>
            </a:extLst>
          </p:cNvPr>
          <p:cNvPicPr>
            <a:picLocks noChangeAspect="1"/>
          </p:cNvPicPr>
          <p:nvPr/>
        </p:nvPicPr>
        <p:blipFill>
          <a:blip r:embed="rId3"/>
          <a:srcRect l="39414" t="35773" r="31036" b="1668"/>
          <a:stretch/>
        </p:blipFill>
        <p:spPr>
          <a:xfrm>
            <a:off x="6951189" y="2838774"/>
            <a:ext cx="2015557" cy="452926"/>
          </a:xfrm>
          <a:prstGeom prst="rect">
            <a:avLst/>
          </a:prstGeom>
        </p:spPr>
      </p:pic>
      <p:sp>
        <p:nvSpPr>
          <p:cNvPr id="46" name="TextBox 45">
            <a:extLst>
              <a:ext uri="{FF2B5EF4-FFF2-40B4-BE49-F238E27FC236}">
                <a16:creationId xmlns:a16="http://schemas.microsoft.com/office/drawing/2014/main" id="{81314F37-983E-8DF9-A96C-E2C1A88697EE}"/>
              </a:ext>
            </a:extLst>
          </p:cNvPr>
          <p:cNvSpPr txBox="1"/>
          <p:nvPr/>
        </p:nvSpPr>
        <p:spPr>
          <a:xfrm>
            <a:off x="4981444" y="4033863"/>
            <a:ext cx="6306846" cy="307777"/>
          </a:xfrm>
          <a:prstGeom prst="rect">
            <a:avLst/>
          </a:prstGeom>
          <a:noFill/>
        </p:spPr>
        <p:txBody>
          <a:bodyPr wrap="square" rtlCol="0">
            <a:spAutoFit/>
          </a:bodyPr>
          <a:lstStyle/>
          <a:p>
            <a:r>
              <a:rPr lang="en-US" sz="1400" dirty="0"/>
              <a:t>A lot of the “Cancel”, “Exit”, “Clear” and “Delete” buttons have different colors. </a:t>
            </a:r>
          </a:p>
        </p:txBody>
      </p:sp>
      <p:cxnSp>
        <p:nvCxnSpPr>
          <p:cNvPr id="47" name="Straight Arrow Connector 46">
            <a:extLst>
              <a:ext uri="{FF2B5EF4-FFF2-40B4-BE49-F238E27FC236}">
                <a16:creationId xmlns:a16="http://schemas.microsoft.com/office/drawing/2014/main" id="{DBC5BB16-E712-E2B3-120F-D0DD0B8CF2F1}"/>
              </a:ext>
            </a:extLst>
          </p:cNvPr>
          <p:cNvCxnSpPr>
            <a:cxnSpLocks/>
          </p:cNvCxnSpPr>
          <p:nvPr/>
        </p:nvCxnSpPr>
        <p:spPr>
          <a:xfrm flipV="1">
            <a:off x="7994964" y="3500614"/>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CF64790-E74B-C17F-1FF0-0885F570E510}"/>
              </a:ext>
            </a:extLst>
          </p:cNvPr>
          <p:cNvPicPr>
            <a:picLocks noChangeAspect="1"/>
          </p:cNvPicPr>
          <p:nvPr/>
        </p:nvPicPr>
        <p:blipFill>
          <a:blip r:embed="rId9"/>
          <a:stretch>
            <a:fillRect/>
          </a:stretch>
        </p:blipFill>
        <p:spPr>
          <a:xfrm>
            <a:off x="5400143" y="4614854"/>
            <a:ext cx="2638793" cy="390580"/>
          </a:xfrm>
          <a:prstGeom prst="rect">
            <a:avLst/>
          </a:prstGeom>
        </p:spPr>
      </p:pic>
      <p:pic>
        <p:nvPicPr>
          <p:cNvPr id="6" name="Picture 5">
            <a:extLst>
              <a:ext uri="{FF2B5EF4-FFF2-40B4-BE49-F238E27FC236}">
                <a16:creationId xmlns:a16="http://schemas.microsoft.com/office/drawing/2014/main" id="{FEF378C2-1A81-02A4-A83F-84064A43AE26}"/>
              </a:ext>
            </a:extLst>
          </p:cNvPr>
          <p:cNvPicPr>
            <a:picLocks noChangeAspect="1"/>
          </p:cNvPicPr>
          <p:nvPr/>
        </p:nvPicPr>
        <p:blipFill>
          <a:blip r:embed="rId10"/>
          <a:stretch>
            <a:fillRect/>
          </a:stretch>
        </p:blipFill>
        <p:spPr>
          <a:xfrm>
            <a:off x="5167184" y="5132765"/>
            <a:ext cx="3115110" cy="390580"/>
          </a:xfrm>
          <a:prstGeom prst="rect">
            <a:avLst/>
          </a:prstGeom>
        </p:spPr>
      </p:pic>
      <p:pic>
        <p:nvPicPr>
          <p:cNvPr id="8" name="Picture 7">
            <a:extLst>
              <a:ext uri="{FF2B5EF4-FFF2-40B4-BE49-F238E27FC236}">
                <a16:creationId xmlns:a16="http://schemas.microsoft.com/office/drawing/2014/main" id="{E7474CD4-C25E-0ACF-C804-9669CF6CE874}"/>
              </a:ext>
            </a:extLst>
          </p:cNvPr>
          <p:cNvPicPr>
            <a:picLocks noChangeAspect="1"/>
          </p:cNvPicPr>
          <p:nvPr/>
        </p:nvPicPr>
        <p:blipFill>
          <a:blip r:embed="rId11"/>
          <a:stretch>
            <a:fillRect/>
          </a:stretch>
        </p:blipFill>
        <p:spPr>
          <a:xfrm>
            <a:off x="4600560" y="5662760"/>
            <a:ext cx="4477375" cy="362001"/>
          </a:xfrm>
          <a:prstGeom prst="rect">
            <a:avLst/>
          </a:prstGeom>
        </p:spPr>
      </p:pic>
      <p:sp>
        <p:nvSpPr>
          <p:cNvPr id="9" name="Oval 8">
            <a:extLst>
              <a:ext uri="{FF2B5EF4-FFF2-40B4-BE49-F238E27FC236}">
                <a16:creationId xmlns:a16="http://schemas.microsoft.com/office/drawing/2014/main" id="{2D35257D-E7D8-DB93-B0B0-6578B1AE555F}"/>
              </a:ext>
            </a:extLst>
          </p:cNvPr>
          <p:cNvSpPr/>
          <p:nvPr/>
        </p:nvSpPr>
        <p:spPr>
          <a:xfrm>
            <a:off x="3867472" y="4434760"/>
            <a:ext cx="5865961" cy="20272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2BCCA2-2CCE-D89F-83AC-23326646DD6D}"/>
              </a:ext>
            </a:extLst>
          </p:cNvPr>
          <p:cNvSpPr txBox="1"/>
          <p:nvPr/>
        </p:nvSpPr>
        <p:spPr>
          <a:xfrm>
            <a:off x="10317738" y="5079032"/>
            <a:ext cx="1760849" cy="738664"/>
          </a:xfrm>
          <a:prstGeom prst="rect">
            <a:avLst/>
          </a:prstGeom>
          <a:noFill/>
        </p:spPr>
        <p:txBody>
          <a:bodyPr wrap="square" rtlCol="0">
            <a:spAutoFit/>
          </a:bodyPr>
          <a:lstStyle/>
          <a:p>
            <a:r>
              <a:rPr lang="en-US" sz="1400" dirty="0"/>
              <a:t>These buttons are a dark blue mixed with a hint of purple. </a:t>
            </a:r>
          </a:p>
        </p:txBody>
      </p:sp>
      <p:cxnSp>
        <p:nvCxnSpPr>
          <p:cNvPr id="12" name="Straight Arrow Connector 11">
            <a:extLst>
              <a:ext uri="{FF2B5EF4-FFF2-40B4-BE49-F238E27FC236}">
                <a16:creationId xmlns:a16="http://schemas.microsoft.com/office/drawing/2014/main" id="{1D2B2E6B-9CE9-0183-B34B-9C56382C3BC1}"/>
              </a:ext>
            </a:extLst>
          </p:cNvPr>
          <p:cNvCxnSpPr>
            <a:cxnSpLocks/>
            <a:endCxn id="9" idx="6"/>
          </p:cNvCxnSpPr>
          <p:nvPr/>
        </p:nvCxnSpPr>
        <p:spPr>
          <a:xfrm flipH="1">
            <a:off x="9733433" y="5448364"/>
            <a:ext cx="63991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50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#4 – Button Functionality</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13</a:t>
            </a:fld>
            <a:endParaRPr lang="en-US" dirty="0"/>
          </a:p>
        </p:txBody>
      </p:sp>
      <p:pic>
        <p:nvPicPr>
          <p:cNvPr id="3" name="Picture 2">
            <a:extLst>
              <a:ext uri="{FF2B5EF4-FFF2-40B4-BE49-F238E27FC236}">
                <a16:creationId xmlns:a16="http://schemas.microsoft.com/office/drawing/2014/main" id="{66CD09CE-0998-5CE3-7969-252A7D54E6E3}"/>
              </a:ext>
            </a:extLst>
          </p:cNvPr>
          <p:cNvPicPr>
            <a:picLocks noChangeAspect="1"/>
          </p:cNvPicPr>
          <p:nvPr/>
        </p:nvPicPr>
        <p:blipFill>
          <a:blip r:embed="rId3"/>
          <a:stretch>
            <a:fillRect/>
          </a:stretch>
        </p:blipFill>
        <p:spPr>
          <a:xfrm>
            <a:off x="1702359" y="2565851"/>
            <a:ext cx="1520535" cy="373902"/>
          </a:xfrm>
          <a:prstGeom prst="rect">
            <a:avLst/>
          </a:prstGeom>
        </p:spPr>
      </p:pic>
      <p:pic>
        <p:nvPicPr>
          <p:cNvPr id="5" name="Picture 4">
            <a:extLst>
              <a:ext uri="{FF2B5EF4-FFF2-40B4-BE49-F238E27FC236}">
                <a16:creationId xmlns:a16="http://schemas.microsoft.com/office/drawing/2014/main" id="{58A12198-F4D5-E18D-9A82-AFC4C50D3DB1}"/>
              </a:ext>
            </a:extLst>
          </p:cNvPr>
          <p:cNvPicPr>
            <a:picLocks noChangeAspect="1"/>
          </p:cNvPicPr>
          <p:nvPr/>
        </p:nvPicPr>
        <p:blipFill>
          <a:blip r:embed="rId4"/>
          <a:stretch>
            <a:fillRect/>
          </a:stretch>
        </p:blipFill>
        <p:spPr>
          <a:xfrm>
            <a:off x="1719574" y="3722441"/>
            <a:ext cx="1486107" cy="390580"/>
          </a:xfrm>
          <a:prstGeom prst="rect">
            <a:avLst/>
          </a:prstGeom>
        </p:spPr>
      </p:pic>
      <p:sp>
        <p:nvSpPr>
          <p:cNvPr id="6" name="Oval 5">
            <a:extLst>
              <a:ext uri="{FF2B5EF4-FFF2-40B4-BE49-F238E27FC236}">
                <a16:creationId xmlns:a16="http://schemas.microsoft.com/office/drawing/2014/main" id="{075FFD38-F2FA-F149-402D-4CE462293317}"/>
              </a:ext>
            </a:extLst>
          </p:cNvPr>
          <p:cNvSpPr/>
          <p:nvPr/>
        </p:nvSpPr>
        <p:spPr>
          <a:xfrm>
            <a:off x="586596" y="1311215"/>
            <a:ext cx="11014161" cy="41205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AE71F8-2B7A-D1E2-75D5-C179EEEB0A9C}"/>
              </a:ext>
            </a:extLst>
          </p:cNvPr>
          <p:cNvSpPr txBox="1"/>
          <p:nvPr/>
        </p:nvSpPr>
        <p:spPr>
          <a:xfrm>
            <a:off x="2799465" y="6047342"/>
            <a:ext cx="6763104" cy="307777"/>
          </a:xfrm>
          <a:prstGeom prst="rect">
            <a:avLst/>
          </a:prstGeom>
          <a:noFill/>
        </p:spPr>
        <p:txBody>
          <a:bodyPr wrap="square" rtlCol="0">
            <a:spAutoFit/>
          </a:bodyPr>
          <a:lstStyle/>
          <a:p>
            <a:r>
              <a:rPr lang="en-US" sz="1400" dirty="0"/>
              <a:t>These buttons redirect to new tabs within the site whereas other buttons don’t. </a:t>
            </a:r>
          </a:p>
        </p:txBody>
      </p:sp>
      <p:cxnSp>
        <p:nvCxnSpPr>
          <p:cNvPr id="8" name="Straight Arrow Connector 7">
            <a:extLst>
              <a:ext uri="{FF2B5EF4-FFF2-40B4-BE49-F238E27FC236}">
                <a16:creationId xmlns:a16="http://schemas.microsoft.com/office/drawing/2014/main" id="{98AAF9F5-C33D-9C64-5A1E-8DBBFC1BB555}"/>
              </a:ext>
            </a:extLst>
          </p:cNvPr>
          <p:cNvCxnSpPr>
            <a:cxnSpLocks/>
          </p:cNvCxnSpPr>
          <p:nvPr/>
        </p:nvCxnSpPr>
        <p:spPr>
          <a:xfrm flipV="1">
            <a:off x="6181017" y="5473394"/>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Graphical user interface, text, application&#10;&#10;AI-generated content may be incorrect.">
            <a:extLst>
              <a:ext uri="{FF2B5EF4-FFF2-40B4-BE49-F238E27FC236}">
                <a16:creationId xmlns:a16="http://schemas.microsoft.com/office/drawing/2014/main" id="{AEE28B51-F965-53AD-D2E5-BEBFF5BE2A86}"/>
              </a:ext>
            </a:extLst>
          </p:cNvPr>
          <p:cNvPicPr>
            <a:picLocks noChangeAspect="1"/>
          </p:cNvPicPr>
          <p:nvPr/>
        </p:nvPicPr>
        <p:blipFill>
          <a:blip r:embed="rId5"/>
          <a:stretch>
            <a:fillRect/>
          </a:stretch>
        </p:blipFill>
        <p:spPr>
          <a:xfrm>
            <a:off x="7355982" y="3216833"/>
            <a:ext cx="2305372" cy="638264"/>
          </a:xfrm>
          <a:prstGeom prst="rect">
            <a:avLst/>
          </a:prstGeom>
        </p:spPr>
      </p:pic>
      <p:pic>
        <p:nvPicPr>
          <p:cNvPr id="9" name="Picture 8">
            <a:extLst>
              <a:ext uri="{FF2B5EF4-FFF2-40B4-BE49-F238E27FC236}">
                <a16:creationId xmlns:a16="http://schemas.microsoft.com/office/drawing/2014/main" id="{49933668-9EC7-4DD7-21B6-B91AF8684C6D}"/>
              </a:ext>
            </a:extLst>
          </p:cNvPr>
          <p:cNvPicPr>
            <a:picLocks noChangeAspect="1"/>
          </p:cNvPicPr>
          <p:nvPr/>
        </p:nvPicPr>
        <p:blipFill>
          <a:blip r:embed="rId6"/>
          <a:stretch>
            <a:fillRect/>
          </a:stretch>
        </p:blipFill>
        <p:spPr>
          <a:xfrm>
            <a:off x="7227012" y="1816726"/>
            <a:ext cx="1924040" cy="638264"/>
          </a:xfrm>
          <a:prstGeom prst="rect">
            <a:avLst/>
          </a:prstGeom>
        </p:spPr>
      </p:pic>
      <p:pic>
        <p:nvPicPr>
          <p:cNvPr id="10" name="Picture 9" descr="Text&#10;&#10;AI-generated content may be incorrect.">
            <a:extLst>
              <a:ext uri="{FF2B5EF4-FFF2-40B4-BE49-F238E27FC236}">
                <a16:creationId xmlns:a16="http://schemas.microsoft.com/office/drawing/2014/main" id="{404319A7-0E03-2E98-4DF7-D4C9E3D295AA}"/>
              </a:ext>
            </a:extLst>
          </p:cNvPr>
          <p:cNvPicPr>
            <a:picLocks noChangeAspect="1"/>
          </p:cNvPicPr>
          <p:nvPr/>
        </p:nvPicPr>
        <p:blipFill>
          <a:blip r:embed="rId7"/>
          <a:stretch>
            <a:fillRect/>
          </a:stretch>
        </p:blipFill>
        <p:spPr>
          <a:xfrm>
            <a:off x="7293154" y="2587039"/>
            <a:ext cx="2038634" cy="531818"/>
          </a:xfrm>
          <a:prstGeom prst="rect">
            <a:avLst/>
          </a:prstGeom>
        </p:spPr>
      </p:pic>
      <p:pic>
        <p:nvPicPr>
          <p:cNvPr id="12" name="Picture 11" descr="Text&#10;&#10;AI-generated content may be incorrect.">
            <a:extLst>
              <a:ext uri="{FF2B5EF4-FFF2-40B4-BE49-F238E27FC236}">
                <a16:creationId xmlns:a16="http://schemas.microsoft.com/office/drawing/2014/main" id="{081A6048-8126-C81E-4110-23FD73791A8D}"/>
              </a:ext>
            </a:extLst>
          </p:cNvPr>
          <p:cNvPicPr>
            <a:picLocks noChangeAspect="1"/>
          </p:cNvPicPr>
          <p:nvPr/>
        </p:nvPicPr>
        <p:blipFill>
          <a:blip r:embed="rId8"/>
          <a:stretch>
            <a:fillRect/>
          </a:stretch>
        </p:blipFill>
        <p:spPr>
          <a:xfrm>
            <a:off x="7387095" y="4016608"/>
            <a:ext cx="1712058" cy="626819"/>
          </a:xfrm>
          <a:prstGeom prst="rect">
            <a:avLst/>
          </a:prstGeom>
        </p:spPr>
      </p:pic>
      <p:pic>
        <p:nvPicPr>
          <p:cNvPr id="13" name="Picture 12">
            <a:extLst>
              <a:ext uri="{FF2B5EF4-FFF2-40B4-BE49-F238E27FC236}">
                <a16:creationId xmlns:a16="http://schemas.microsoft.com/office/drawing/2014/main" id="{8661938C-A58F-6008-3638-B0AA1BCED6EB}"/>
              </a:ext>
            </a:extLst>
          </p:cNvPr>
          <p:cNvPicPr>
            <a:picLocks noChangeAspect="1"/>
          </p:cNvPicPr>
          <p:nvPr/>
        </p:nvPicPr>
        <p:blipFill>
          <a:blip r:embed="rId9"/>
          <a:stretch>
            <a:fillRect/>
          </a:stretch>
        </p:blipFill>
        <p:spPr>
          <a:xfrm>
            <a:off x="3371724" y="3657349"/>
            <a:ext cx="3724795" cy="685896"/>
          </a:xfrm>
          <a:prstGeom prst="rect">
            <a:avLst/>
          </a:prstGeom>
        </p:spPr>
      </p:pic>
      <p:pic>
        <p:nvPicPr>
          <p:cNvPr id="14" name="Picture 13" descr="Shape&#10;&#10;AI-generated content may be incorrect.">
            <a:extLst>
              <a:ext uri="{FF2B5EF4-FFF2-40B4-BE49-F238E27FC236}">
                <a16:creationId xmlns:a16="http://schemas.microsoft.com/office/drawing/2014/main" id="{B848D0BA-2D86-D202-8D0B-CEBA514A5496}"/>
              </a:ext>
            </a:extLst>
          </p:cNvPr>
          <p:cNvPicPr>
            <a:picLocks noChangeAspect="1"/>
          </p:cNvPicPr>
          <p:nvPr/>
        </p:nvPicPr>
        <p:blipFill>
          <a:blip r:embed="rId10"/>
          <a:stretch>
            <a:fillRect/>
          </a:stretch>
        </p:blipFill>
        <p:spPr>
          <a:xfrm>
            <a:off x="3371724" y="2869122"/>
            <a:ext cx="3696216" cy="695422"/>
          </a:xfrm>
          <a:prstGeom prst="rect">
            <a:avLst/>
          </a:prstGeom>
        </p:spPr>
      </p:pic>
      <p:pic>
        <p:nvPicPr>
          <p:cNvPr id="17" name="Picture 16" descr="Shape, rectangle&#10;&#10;AI-generated content may be incorrect.">
            <a:extLst>
              <a:ext uri="{FF2B5EF4-FFF2-40B4-BE49-F238E27FC236}">
                <a16:creationId xmlns:a16="http://schemas.microsoft.com/office/drawing/2014/main" id="{4CA8ABF5-ED01-25B5-B7A4-5368200AA1C0}"/>
              </a:ext>
            </a:extLst>
          </p:cNvPr>
          <p:cNvPicPr>
            <a:picLocks noChangeAspect="1"/>
          </p:cNvPicPr>
          <p:nvPr/>
        </p:nvPicPr>
        <p:blipFill>
          <a:blip r:embed="rId11"/>
          <a:stretch>
            <a:fillRect/>
          </a:stretch>
        </p:blipFill>
        <p:spPr>
          <a:xfrm>
            <a:off x="3376845" y="2085959"/>
            <a:ext cx="3696216" cy="666843"/>
          </a:xfrm>
          <a:prstGeom prst="rect">
            <a:avLst/>
          </a:prstGeom>
        </p:spPr>
      </p:pic>
    </p:spTree>
    <p:extLst>
      <p:ext uri="{BB962C8B-B14F-4D97-AF65-F5344CB8AC3E}">
        <p14:creationId xmlns:p14="http://schemas.microsoft.com/office/powerpoint/2010/main" val="414903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#5 – Button Shapes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14</a:t>
            </a:fld>
            <a:endParaRPr lang="en-US" dirty="0"/>
          </a:p>
        </p:txBody>
      </p:sp>
      <p:sp>
        <p:nvSpPr>
          <p:cNvPr id="26" name="Oval 25">
            <a:extLst>
              <a:ext uri="{FF2B5EF4-FFF2-40B4-BE49-F238E27FC236}">
                <a16:creationId xmlns:a16="http://schemas.microsoft.com/office/drawing/2014/main" id="{C984087C-C0E9-E268-22A3-55E706ECC9B3}"/>
              </a:ext>
            </a:extLst>
          </p:cNvPr>
          <p:cNvSpPr/>
          <p:nvPr/>
        </p:nvSpPr>
        <p:spPr>
          <a:xfrm>
            <a:off x="166254" y="1190618"/>
            <a:ext cx="4221019" cy="15874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09BD8EC-E1AE-907F-EB8B-3E6EF8313E22}"/>
              </a:ext>
            </a:extLst>
          </p:cNvPr>
          <p:cNvSpPr txBox="1"/>
          <p:nvPr/>
        </p:nvSpPr>
        <p:spPr>
          <a:xfrm>
            <a:off x="819057" y="3373630"/>
            <a:ext cx="2452494" cy="307777"/>
          </a:xfrm>
          <a:prstGeom prst="rect">
            <a:avLst/>
          </a:prstGeom>
          <a:noFill/>
        </p:spPr>
        <p:txBody>
          <a:bodyPr wrap="square" rtlCol="0">
            <a:spAutoFit/>
          </a:bodyPr>
          <a:lstStyle/>
          <a:p>
            <a:r>
              <a:rPr lang="en-US" sz="1400" dirty="0"/>
              <a:t>These buttons are rectangles. </a:t>
            </a:r>
          </a:p>
        </p:txBody>
      </p:sp>
      <p:cxnSp>
        <p:nvCxnSpPr>
          <p:cNvPr id="30" name="Straight Arrow Connector 29">
            <a:extLst>
              <a:ext uri="{FF2B5EF4-FFF2-40B4-BE49-F238E27FC236}">
                <a16:creationId xmlns:a16="http://schemas.microsoft.com/office/drawing/2014/main" id="{A3342BDE-1856-1388-D138-735322C069A1}"/>
              </a:ext>
            </a:extLst>
          </p:cNvPr>
          <p:cNvCxnSpPr>
            <a:cxnSpLocks/>
          </p:cNvCxnSpPr>
          <p:nvPr/>
        </p:nvCxnSpPr>
        <p:spPr>
          <a:xfrm flipV="1">
            <a:off x="2156697" y="2824676"/>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FC6EAEA0-5D1D-F6AC-2321-D2754C72E562}"/>
              </a:ext>
            </a:extLst>
          </p:cNvPr>
          <p:cNvSpPr/>
          <p:nvPr/>
        </p:nvSpPr>
        <p:spPr>
          <a:xfrm>
            <a:off x="5789173" y="1285336"/>
            <a:ext cx="4409684" cy="12663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AI-generated content may be incorrect.">
            <a:extLst>
              <a:ext uri="{FF2B5EF4-FFF2-40B4-BE49-F238E27FC236}">
                <a16:creationId xmlns:a16="http://schemas.microsoft.com/office/drawing/2014/main" id="{4615BE9B-986E-42EE-8B66-5839276CB53C}"/>
              </a:ext>
            </a:extLst>
          </p:cNvPr>
          <p:cNvPicPr>
            <a:picLocks noChangeAspect="1"/>
          </p:cNvPicPr>
          <p:nvPr/>
        </p:nvPicPr>
        <p:blipFill>
          <a:blip r:embed="rId3"/>
          <a:srcRect l="51878" b="17605"/>
          <a:stretch/>
        </p:blipFill>
        <p:spPr>
          <a:xfrm>
            <a:off x="1281975" y="2041436"/>
            <a:ext cx="1989576" cy="510200"/>
          </a:xfrm>
          <a:prstGeom prst="rect">
            <a:avLst/>
          </a:prstGeom>
        </p:spPr>
      </p:pic>
      <p:pic>
        <p:nvPicPr>
          <p:cNvPr id="8" name="Picture 7" descr="Graphical user interface, diagram, application&#10;&#10;AI-generated content may be incorrect.">
            <a:extLst>
              <a:ext uri="{FF2B5EF4-FFF2-40B4-BE49-F238E27FC236}">
                <a16:creationId xmlns:a16="http://schemas.microsoft.com/office/drawing/2014/main" id="{3F7A35A9-DE08-9093-89BE-DB03CD2E6EB2}"/>
              </a:ext>
            </a:extLst>
          </p:cNvPr>
          <p:cNvPicPr>
            <a:picLocks noChangeAspect="1"/>
          </p:cNvPicPr>
          <p:nvPr/>
        </p:nvPicPr>
        <p:blipFill>
          <a:blip r:embed="rId4"/>
          <a:stretch>
            <a:fillRect/>
          </a:stretch>
        </p:blipFill>
        <p:spPr>
          <a:xfrm>
            <a:off x="7565330" y="1377533"/>
            <a:ext cx="857370" cy="962159"/>
          </a:xfrm>
          <a:prstGeom prst="rect">
            <a:avLst/>
          </a:prstGeom>
        </p:spPr>
      </p:pic>
      <p:sp>
        <p:nvSpPr>
          <p:cNvPr id="10" name="TextBox 9">
            <a:extLst>
              <a:ext uri="{FF2B5EF4-FFF2-40B4-BE49-F238E27FC236}">
                <a16:creationId xmlns:a16="http://schemas.microsoft.com/office/drawing/2014/main" id="{9AC2965E-B6BE-9CCE-3507-42734D8A9FE7}"/>
              </a:ext>
            </a:extLst>
          </p:cNvPr>
          <p:cNvSpPr txBox="1"/>
          <p:nvPr/>
        </p:nvSpPr>
        <p:spPr>
          <a:xfrm>
            <a:off x="5657620" y="3192836"/>
            <a:ext cx="5209506" cy="307777"/>
          </a:xfrm>
          <a:prstGeom prst="rect">
            <a:avLst/>
          </a:prstGeom>
          <a:noFill/>
        </p:spPr>
        <p:txBody>
          <a:bodyPr wrap="square" rtlCol="0">
            <a:spAutoFit/>
          </a:bodyPr>
          <a:lstStyle/>
          <a:p>
            <a:r>
              <a:rPr lang="en-US" sz="1400" dirty="0"/>
              <a:t>The height of this button increased to resemble a bigger square. </a:t>
            </a:r>
          </a:p>
        </p:txBody>
      </p:sp>
      <p:cxnSp>
        <p:nvCxnSpPr>
          <p:cNvPr id="12" name="Straight Arrow Connector 11">
            <a:extLst>
              <a:ext uri="{FF2B5EF4-FFF2-40B4-BE49-F238E27FC236}">
                <a16:creationId xmlns:a16="http://schemas.microsoft.com/office/drawing/2014/main" id="{EA6A7D44-09D8-02F1-6EDE-E721F46B15E4}"/>
              </a:ext>
            </a:extLst>
          </p:cNvPr>
          <p:cNvCxnSpPr>
            <a:cxnSpLocks/>
          </p:cNvCxnSpPr>
          <p:nvPr/>
        </p:nvCxnSpPr>
        <p:spPr>
          <a:xfrm flipV="1">
            <a:off x="7994015" y="2576960"/>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5886831-8C74-17A2-8F52-EF1563FAC277}"/>
              </a:ext>
            </a:extLst>
          </p:cNvPr>
          <p:cNvPicPr>
            <a:picLocks noChangeAspect="1"/>
          </p:cNvPicPr>
          <p:nvPr/>
        </p:nvPicPr>
        <p:blipFill>
          <a:blip r:embed="rId5"/>
          <a:stretch>
            <a:fillRect/>
          </a:stretch>
        </p:blipFill>
        <p:spPr>
          <a:xfrm>
            <a:off x="7692066" y="4525588"/>
            <a:ext cx="1066949" cy="438211"/>
          </a:xfrm>
          <a:prstGeom prst="rect">
            <a:avLst/>
          </a:prstGeom>
        </p:spPr>
      </p:pic>
      <p:pic>
        <p:nvPicPr>
          <p:cNvPr id="17" name="Picture 16">
            <a:extLst>
              <a:ext uri="{FF2B5EF4-FFF2-40B4-BE49-F238E27FC236}">
                <a16:creationId xmlns:a16="http://schemas.microsoft.com/office/drawing/2014/main" id="{12DDAF47-3C10-BF9C-BA9E-EED01DEB2B17}"/>
              </a:ext>
            </a:extLst>
          </p:cNvPr>
          <p:cNvPicPr>
            <a:picLocks noChangeAspect="1"/>
          </p:cNvPicPr>
          <p:nvPr/>
        </p:nvPicPr>
        <p:blipFill>
          <a:blip r:embed="rId6"/>
          <a:srcRect l="1194" r="1"/>
          <a:stretch/>
        </p:blipFill>
        <p:spPr>
          <a:xfrm>
            <a:off x="1689079" y="4749719"/>
            <a:ext cx="630651" cy="409632"/>
          </a:xfrm>
          <a:prstGeom prst="rect">
            <a:avLst/>
          </a:prstGeom>
        </p:spPr>
      </p:pic>
      <p:pic>
        <p:nvPicPr>
          <p:cNvPr id="23" name="Picture 22">
            <a:extLst>
              <a:ext uri="{FF2B5EF4-FFF2-40B4-BE49-F238E27FC236}">
                <a16:creationId xmlns:a16="http://schemas.microsoft.com/office/drawing/2014/main" id="{E90770FA-C511-EF7E-2D07-4904366E4B7B}"/>
              </a:ext>
            </a:extLst>
          </p:cNvPr>
          <p:cNvPicPr>
            <a:picLocks noChangeAspect="1"/>
          </p:cNvPicPr>
          <p:nvPr/>
        </p:nvPicPr>
        <p:blipFill>
          <a:blip r:embed="rId7"/>
          <a:stretch>
            <a:fillRect/>
          </a:stretch>
        </p:blipFill>
        <p:spPr>
          <a:xfrm>
            <a:off x="1639372" y="4290961"/>
            <a:ext cx="762106" cy="400106"/>
          </a:xfrm>
          <a:prstGeom prst="rect">
            <a:avLst/>
          </a:prstGeom>
        </p:spPr>
      </p:pic>
      <p:sp>
        <p:nvSpPr>
          <p:cNvPr id="25" name="Oval 24">
            <a:extLst>
              <a:ext uri="{FF2B5EF4-FFF2-40B4-BE49-F238E27FC236}">
                <a16:creationId xmlns:a16="http://schemas.microsoft.com/office/drawing/2014/main" id="{F2C5344A-E2F0-443D-8EDF-9C74CB8BC392}"/>
              </a:ext>
            </a:extLst>
          </p:cNvPr>
          <p:cNvSpPr/>
          <p:nvPr/>
        </p:nvSpPr>
        <p:spPr>
          <a:xfrm>
            <a:off x="612476" y="4092651"/>
            <a:ext cx="2838090" cy="12301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4FEB4570-786F-D714-BA3A-8E6FBD3018D0}"/>
              </a:ext>
            </a:extLst>
          </p:cNvPr>
          <p:cNvCxnSpPr>
            <a:cxnSpLocks/>
          </p:cNvCxnSpPr>
          <p:nvPr/>
        </p:nvCxnSpPr>
        <p:spPr>
          <a:xfrm flipV="1">
            <a:off x="2021655" y="5365224"/>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FD1A83-A012-3AC1-D353-B0AF8340A4DA}"/>
              </a:ext>
            </a:extLst>
          </p:cNvPr>
          <p:cNvSpPr txBox="1"/>
          <p:nvPr/>
        </p:nvSpPr>
        <p:spPr>
          <a:xfrm>
            <a:off x="530719" y="5903893"/>
            <a:ext cx="3251956" cy="954107"/>
          </a:xfrm>
          <a:prstGeom prst="rect">
            <a:avLst/>
          </a:prstGeom>
          <a:noFill/>
        </p:spPr>
        <p:txBody>
          <a:bodyPr wrap="square" rtlCol="0">
            <a:spAutoFit/>
          </a:bodyPr>
          <a:lstStyle/>
          <a:p>
            <a:r>
              <a:rPr lang="en-US" sz="1400" dirty="0"/>
              <a:t>These buttons is shaped as regular squares (The height of the lowercase “today” button is bigger than the height of the proper case “Today” button).</a:t>
            </a:r>
          </a:p>
        </p:txBody>
      </p:sp>
      <p:sp>
        <p:nvSpPr>
          <p:cNvPr id="34" name="Oval 33">
            <a:extLst>
              <a:ext uri="{FF2B5EF4-FFF2-40B4-BE49-F238E27FC236}">
                <a16:creationId xmlns:a16="http://schemas.microsoft.com/office/drawing/2014/main" id="{AFADCBDB-8B3D-7F40-157C-43668A80D280}"/>
              </a:ext>
            </a:extLst>
          </p:cNvPr>
          <p:cNvSpPr/>
          <p:nvPr/>
        </p:nvSpPr>
        <p:spPr>
          <a:xfrm>
            <a:off x="7171349" y="4455528"/>
            <a:ext cx="2096219" cy="6043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1AF6F9C1-E8C3-1EAC-4067-09C283CFCDEB}"/>
              </a:ext>
            </a:extLst>
          </p:cNvPr>
          <p:cNvCxnSpPr>
            <a:cxnSpLocks/>
          </p:cNvCxnSpPr>
          <p:nvPr/>
        </p:nvCxnSpPr>
        <p:spPr>
          <a:xfrm flipV="1">
            <a:off x="8301576" y="5066494"/>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621A8F76-72C1-4093-E755-94CD184EE594}"/>
              </a:ext>
            </a:extLst>
          </p:cNvPr>
          <p:cNvSpPr txBox="1"/>
          <p:nvPr/>
        </p:nvSpPr>
        <p:spPr>
          <a:xfrm>
            <a:off x="6938604" y="5613709"/>
            <a:ext cx="2725943" cy="307777"/>
          </a:xfrm>
          <a:prstGeom prst="rect">
            <a:avLst/>
          </a:prstGeom>
          <a:noFill/>
        </p:spPr>
        <p:txBody>
          <a:bodyPr wrap="square" rtlCol="0">
            <a:spAutoFit/>
          </a:bodyPr>
          <a:lstStyle/>
          <a:p>
            <a:r>
              <a:rPr lang="en-US" sz="1400" dirty="0"/>
              <a:t>This button is shaped as a circle.</a:t>
            </a:r>
          </a:p>
        </p:txBody>
      </p:sp>
      <p:pic>
        <p:nvPicPr>
          <p:cNvPr id="38" name="Picture 37">
            <a:extLst>
              <a:ext uri="{FF2B5EF4-FFF2-40B4-BE49-F238E27FC236}">
                <a16:creationId xmlns:a16="http://schemas.microsoft.com/office/drawing/2014/main" id="{557005F3-568F-E80A-2F91-6D25DDCC3C6F}"/>
              </a:ext>
            </a:extLst>
          </p:cNvPr>
          <p:cNvPicPr>
            <a:picLocks noChangeAspect="1"/>
          </p:cNvPicPr>
          <p:nvPr/>
        </p:nvPicPr>
        <p:blipFill>
          <a:blip r:embed="rId8"/>
          <a:srcRect l="8519" t="37441" r="62445"/>
          <a:stretch/>
        </p:blipFill>
        <p:spPr>
          <a:xfrm>
            <a:off x="1281975" y="1692023"/>
            <a:ext cx="1980513" cy="452926"/>
          </a:xfrm>
          <a:prstGeom prst="rect">
            <a:avLst/>
          </a:prstGeom>
        </p:spPr>
      </p:pic>
      <p:pic>
        <p:nvPicPr>
          <p:cNvPr id="39" name="Picture 38">
            <a:extLst>
              <a:ext uri="{FF2B5EF4-FFF2-40B4-BE49-F238E27FC236}">
                <a16:creationId xmlns:a16="http://schemas.microsoft.com/office/drawing/2014/main" id="{9891A672-06D1-360C-FC2B-63EC645F9588}"/>
              </a:ext>
            </a:extLst>
          </p:cNvPr>
          <p:cNvPicPr>
            <a:picLocks noChangeAspect="1"/>
          </p:cNvPicPr>
          <p:nvPr/>
        </p:nvPicPr>
        <p:blipFill>
          <a:blip r:embed="rId9"/>
          <a:srcRect l="69471" t="10082" r="1422" b="2698"/>
          <a:stretch/>
        </p:blipFill>
        <p:spPr>
          <a:xfrm>
            <a:off x="1443685" y="1300706"/>
            <a:ext cx="1630391" cy="373902"/>
          </a:xfrm>
          <a:prstGeom prst="rect">
            <a:avLst/>
          </a:prstGeom>
        </p:spPr>
      </p:pic>
    </p:spTree>
    <p:extLst>
      <p:ext uri="{BB962C8B-B14F-4D97-AF65-F5344CB8AC3E}">
        <p14:creationId xmlns:p14="http://schemas.microsoft.com/office/powerpoint/2010/main" val="26865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#6 – Button Text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15</a:t>
            </a:fld>
            <a:endParaRPr lang="en-US" dirty="0"/>
          </a:p>
        </p:txBody>
      </p:sp>
      <p:sp>
        <p:nvSpPr>
          <p:cNvPr id="26" name="Oval 25">
            <a:extLst>
              <a:ext uri="{FF2B5EF4-FFF2-40B4-BE49-F238E27FC236}">
                <a16:creationId xmlns:a16="http://schemas.microsoft.com/office/drawing/2014/main" id="{C984087C-C0E9-E268-22A3-55E706ECC9B3}"/>
              </a:ext>
            </a:extLst>
          </p:cNvPr>
          <p:cNvSpPr/>
          <p:nvPr/>
        </p:nvSpPr>
        <p:spPr>
          <a:xfrm>
            <a:off x="153875" y="2105018"/>
            <a:ext cx="4379866" cy="169923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09BD8EC-E1AE-907F-EB8B-3E6EF8313E22}"/>
              </a:ext>
            </a:extLst>
          </p:cNvPr>
          <p:cNvSpPr txBox="1"/>
          <p:nvPr/>
        </p:nvSpPr>
        <p:spPr>
          <a:xfrm>
            <a:off x="686179" y="4454550"/>
            <a:ext cx="3280938" cy="307777"/>
          </a:xfrm>
          <a:prstGeom prst="rect">
            <a:avLst/>
          </a:prstGeom>
          <a:noFill/>
        </p:spPr>
        <p:txBody>
          <a:bodyPr wrap="square" rtlCol="0">
            <a:spAutoFit/>
          </a:bodyPr>
          <a:lstStyle/>
          <a:p>
            <a:r>
              <a:rPr lang="en-US" sz="1400" dirty="0"/>
              <a:t>These buttons have proper case text.</a:t>
            </a:r>
          </a:p>
        </p:txBody>
      </p:sp>
      <p:cxnSp>
        <p:nvCxnSpPr>
          <p:cNvPr id="30" name="Straight Arrow Connector 29">
            <a:extLst>
              <a:ext uri="{FF2B5EF4-FFF2-40B4-BE49-F238E27FC236}">
                <a16:creationId xmlns:a16="http://schemas.microsoft.com/office/drawing/2014/main" id="{A3342BDE-1856-1388-D138-735322C069A1}"/>
              </a:ext>
            </a:extLst>
          </p:cNvPr>
          <p:cNvCxnSpPr>
            <a:cxnSpLocks/>
          </p:cNvCxnSpPr>
          <p:nvPr/>
        </p:nvCxnSpPr>
        <p:spPr>
          <a:xfrm flipV="1">
            <a:off x="2326648" y="3857089"/>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FC6EAEA0-5D1D-F6AC-2321-D2754C72E562}"/>
              </a:ext>
            </a:extLst>
          </p:cNvPr>
          <p:cNvSpPr/>
          <p:nvPr/>
        </p:nvSpPr>
        <p:spPr>
          <a:xfrm>
            <a:off x="9138997" y="2588913"/>
            <a:ext cx="1673526" cy="6994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AC2965E-B6BE-9CCE-3507-42734D8A9FE7}"/>
              </a:ext>
            </a:extLst>
          </p:cNvPr>
          <p:cNvSpPr txBox="1"/>
          <p:nvPr/>
        </p:nvSpPr>
        <p:spPr>
          <a:xfrm>
            <a:off x="8668152" y="3892665"/>
            <a:ext cx="2692750" cy="307777"/>
          </a:xfrm>
          <a:prstGeom prst="rect">
            <a:avLst/>
          </a:prstGeom>
          <a:noFill/>
        </p:spPr>
        <p:txBody>
          <a:bodyPr wrap="square" rtlCol="0">
            <a:spAutoFit/>
          </a:bodyPr>
          <a:lstStyle/>
          <a:p>
            <a:r>
              <a:rPr lang="en-US" sz="1400" dirty="0"/>
              <a:t>This button has lower case text.</a:t>
            </a:r>
          </a:p>
        </p:txBody>
      </p:sp>
      <p:cxnSp>
        <p:nvCxnSpPr>
          <p:cNvPr id="12" name="Straight Arrow Connector 11">
            <a:extLst>
              <a:ext uri="{FF2B5EF4-FFF2-40B4-BE49-F238E27FC236}">
                <a16:creationId xmlns:a16="http://schemas.microsoft.com/office/drawing/2014/main" id="{EA6A7D44-09D8-02F1-6EDE-E721F46B15E4}"/>
              </a:ext>
            </a:extLst>
          </p:cNvPr>
          <p:cNvCxnSpPr>
            <a:cxnSpLocks/>
          </p:cNvCxnSpPr>
          <p:nvPr/>
        </p:nvCxnSpPr>
        <p:spPr>
          <a:xfrm flipV="1">
            <a:off x="9973087" y="3313154"/>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12DDAF47-3C10-BF9C-BA9E-EED01DEB2B17}"/>
              </a:ext>
            </a:extLst>
          </p:cNvPr>
          <p:cNvPicPr>
            <a:picLocks noChangeAspect="1"/>
          </p:cNvPicPr>
          <p:nvPr/>
        </p:nvPicPr>
        <p:blipFill>
          <a:blip r:embed="rId3"/>
          <a:srcRect l="1194" r="1"/>
          <a:stretch/>
        </p:blipFill>
        <p:spPr>
          <a:xfrm>
            <a:off x="9660434" y="2733173"/>
            <a:ext cx="630651" cy="409632"/>
          </a:xfrm>
          <a:prstGeom prst="rect">
            <a:avLst/>
          </a:prstGeom>
        </p:spPr>
      </p:pic>
      <p:sp>
        <p:nvSpPr>
          <p:cNvPr id="25" name="Oval 24">
            <a:extLst>
              <a:ext uri="{FF2B5EF4-FFF2-40B4-BE49-F238E27FC236}">
                <a16:creationId xmlns:a16="http://schemas.microsoft.com/office/drawing/2014/main" id="{F2C5344A-E2F0-443D-8EDF-9C74CB8BC392}"/>
              </a:ext>
            </a:extLst>
          </p:cNvPr>
          <p:cNvSpPr/>
          <p:nvPr/>
        </p:nvSpPr>
        <p:spPr>
          <a:xfrm>
            <a:off x="4827414" y="2307585"/>
            <a:ext cx="3484546" cy="123018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4FEB4570-786F-D714-BA3A-8E6FBD3018D0}"/>
              </a:ext>
            </a:extLst>
          </p:cNvPr>
          <p:cNvCxnSpPr>
            <a:cxnSpLocks/>
          </p:cNvCxnSpPr>
          <p:nvPr/>
        </p:nvCxnSpPr>
        <p:spPr>
          <a:xfrm flipV="1">
            <a:off x="6576845" y="3588577"/>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FD1A83-A012-3AC1-D353-B0AF8340A4DA}"/>
              </a:ext>
            </a:extLst>
          </p:cNvPr>
          <p:cNvSpPr txBox="1"/>
          <p:nvPr/>
        </p:nvSpPr>
        <p:spPr>
          <a:xfrm>
            <a:off x="5034448" y="4163448"/>
            <a:ext cx="3165677" cy="523220"/>
          </a:xfrm>
          <a:prstGeom prst="rect">
            <a:avLst/>
          </a:prstGeom>
          <a:noFill/>
        </p:spPr>
        <p:txBody>
          <a:bodyPr wrap="square" rtlCol="0">
            <a:spAutoFit/>
          </a:bodyPr>
          <a:lstStyle/>
          <a:p>
            <a:r>
              <a:rPr lang="en-US" sz="1400" dirty="0"/>
              <a:t>The proper case text in this button is inconsistent compared to the others. </a:t>
            </a:r>
          </a:p>
        </p:txBody>
      </p:sp>
      <p:pic>
        <p:nvPicPr>
          <p:cNvPr id="39" name="Picture 38">
            <a:extLst>
              <a:ext uri="{FF2B5EF4-FFF2-40B4-BE49-F238E27FC236}">
                <a16:creationId xmlns:a16="http://schemas.microsoft.com/office/drawing/2014/main" id="{9891A672-06D1-360C-FC2B-63EC645F9588}"/>
              </a:ext>
            </a:extLst>
          </p:cNvPr>
          <p:cNvPicPr>
            <a:picLocks noChangeAspect="1"/>
          </p:cNvPicPr>
          <p:nvPr/>
        </p:nvPicPr>
        <p:blipFill>
          <a:blip r:embed="rId4"/>
          <a:srcRect l="69471" t="10082" r="1422" b="2698"/>
          <a:stretch/>
        </p:blipFill>
        <p:spPr>
          <a:xfrm>
            <a:off x="1535896" y="2319807"/>
            <a:ext cx="1630391" cy="373902"/>
          </a:xfrm>
          <a:prstGeom prst="rect">
            <a:avLst/>
          </a:prstGeom>
        </p:spPr>
      </p:pic>
      <p:pic>
        <p:nvPicPr>
          <p:cNvPr id="5" name="Picture 4">
            <a:extLst>
              <a:ext uri="{FF2B5EF4-FFF2-40B4-BE49-F238E27FC236}">
                <a16:creationId xmlns:a16="http://schemas.microsoft.com/office/drawing/2014/main" id="{83BDB818-50EC-9E3E-A037-6C5CFC3CC4E8}"/>
              </a:ext>
            </a:extLst>
          </p:cNvPr>
          <p:cNvPicPr>
            <a:picLocks noChangeAspect="1"/>
          </p:cNvPicPr>
          <p:nvPr/>
        </p:nvPicPr>
        <p:blipFill>
          <a:blip r:embed="rId5"/>
          <a:stretch>
            <a:fillRect/>
          </a:stretch>
        </p:blipFill>
        <p:spPr>
          <a:xfrm>
            <a:off x="5183606" y="2693709"/>
            <a:ext cx="2772162" cy="428685"/>
          </a:xfrm>
          <a:prstGeom prst="rect">
            <a:avLst/>
          </a:prstGeom>
        </p:spPr>
      </p:pic>
      <p:pic>
        <p:nvPicPr>
          <p:cNvPr id="3" name="Picture 2">
            <a:extLst>
              <a:ext uri="{FF2B5EF4-FFF2-40B4-BE49-F238E27FC236}">
                <a16:creationId xmlns:a16="http://schemas.microsoft.com/office/drawing/2014/main" id="{B63D0E68-F35C-507A-5D27-802139B06FDF}"/>
              </a:ext>
            </a:extLst>
          </p:cNvPr>
          <p:cNvPicPr>
            <a:picLocks noChangeAspect="1"/>
          </p:cNvPicPr>
          <p:nvPr/>
        </p:nvPicPr>
        <p:blipFill>
          <a:blip r:embed="rId6"/>
          <a:srcRect l="30398" r="45544" b="8040"/>
          <a:stretch/>
        </p:blipFill>
        <p:spPr>
          <a:xfrm>
            <a:off x="1103454" y="2711621"/>
            <a:ext cx="2456873" cy="394217"/>
          </a:xfrm>
          <a:prstGeom prst="rect">
            <a:avLst/>
          </a:prstGeom>
        </p:spPr>
      </p:pic>
      <p:pic>
        <p:nvPicPr>
          <p:cNvPr id="4" name="Picture 3">
            <a:extLst>
              <a:ext uri="{FF2B5EF4-FFF2-40B4-BE49-F238E27FC236}">
                <a16:creationId xmlns:a16="http://schemas.microsoft.com/office/drawing/2014/main" id="{D4727C10-FE33-21B4-0A0C-CC130A03CAD0}"/>
              </a:ext>
            </a:extLst>
          </p:cNvPr>
          <p:cNvPicPr>
            <a:picLocks noChangeAspect="1"/>
          </p:cNvPicPr>
          <p:nvPr/>
        </p:nvPicPr>
        <p:blipFill>
          <a:blip r:embed="rId6"/>
          <a:srcRect l="56175" r="21485"/>
          <a:stretch/>
        </p:blipFill>
        <p:spPr>
          <a:xfrm>
            <a:off x="1191199" y="3195515"/>
            <a:ext cx="2281381" cy="428685"/>
          </a:xfrm>
          <a:prstGeom prst="rect">
            <a:avLst/>
          </a:prstGeom>
        </p:spPr>
      </p:pic>
    </p:spTree>
    <p:extLst>
      <p:ext uri="{BB962C8B-B14F-4D97-AF65-F5344CB8AC3E}">
        <p14:creationId xmlns:p14="http://schemas.microsoft.com/office/powerpoint/2010/main" val="137278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94500" y="2881745"/>
            <a:ext cx="4941771" cy="1607208"/>
          </a:xfrm>
        </p:spPr>
        <p:txBody>
          <a:bodyPr anchor="ctr"/>
          <a:lstStyle/>
          <a:p>
            <a:r>
              <a:rPr lang="en-US" cap="none" dirty="0">
                <a:latin typeface="Arial" panose="020B0604020202020204" pitchFamily="34" charset="0"/>
                <a:cs typeface="Arial" panose="020B0604020202020204" pitchFamily="34" charset="0"/>
              </a:rPr>
              <a:t>Icon Design Inconsistencies</a:t>
            </a:r>
          </a:p>
        </p:txBody>
      </p:sp>
    </p:spTree>
    <p:extLst>
      <p:ext uri="{BB962C8B-B14F-4D97-AF65-F5344CB8AC3E}">
        <p14:creationId xmlns:p14="http://schemas.microsoft.com/office/powerpoint/2010/main" val="197144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#1 – Icon Functionality</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17</a:t>
            </a:fld>
            <a:endParaRPr lang="en-US" dirty="0"/>
          </a:p>
        </p:txBody>
      </p:sp>
      <p:sp>
        <p:nvSpPr>
          <p:cNvPr id="26" name="Oval 25">
            <a:extLst>
              <a:ext uri="{FF2B5EF4-FFF2-40B4-BE49-F238E27FC236}">
                <a16:creationId xmlns:a16="http://schemas.microsoft.com/office/drawing/2014/main" id="{C984087C-C0E9-E268-22A3-55E706ECC9B3}"/>
              </a:ext>
            </a:extLst>
          </p:cNvPr>
          <p:cNvSpPr/>
          <p:nvPr/>
        </p:nvSpPr>
        <p:spPr>
          <a:xfrm>
            <a:off x="774219" y="2523536"/>
            <a:ext cx="4502986" cy="9657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09BD8EC-E1AE-907F-EB8B-3E6EF8313E22}"/>
              </a:ext>
            </a:extLst>
          </p:cNvPr>
          <p:cNvSpPr txBox="1"/>
          <p:nvPr/>
        </p:nvSpPr>
        <p:spPr>
          <a:xfrm>
            <a:off x="581881" y="4114002"/>
            <a:ext cx="4614663" cy="523220"/>
          </a:xfrm>
          <a:prstGeom prst="rect">
            <a:avLst/>
          </a:prstGeom>
          <a:noFill/>
        </p:spPr>
        <p:txBody>
          <a:bodyPr wrap="square" rtlCol="0">
            <a:spAutoFit/>
          </a:bodyPr>
          <a:lstStyle/>
          <a:p>
            <a:r>
              <a:rPr lang="en-US" sz="1400" dirty="0"/>
              <a:t>These icons are clickable. The left and right arrow icon is in the form of a button.</a:t>
            </a:r>
          </a:p>
        </p:txBody>
      </p:sp>
      <p:cxnSp>
        <p:nvCxnSpPr>
          <p:cNvPr id="30" name="Straight Arrow Connector 29">
            <a:extLst>
              <a:ext uri="{FF2B5EF4-FFF2-40B4-BE49-F238E27FC236}">
                <a16:creationId xmlns:a16="http://schemas.microsoft.com/office/drawing/2014/main" id="{A3342BDE-1856-1388-D138-735322C069A1}"/>
              </a:ext>
            </a:extLst>
          </p:cNvPr>
          <p:cNvCxnSpPr>
            <a:cxnSpLocks/>
          </p:cNvCxnSpPr>
          <p:nvPr/>
        </p:nvCxnSpPr>
        <p:spPr>
          <a:xfrm flipV="1">
            <a:off x="2870567" y="3524439"/>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FC6EAEA0-5D1D-F6AC-2321-D2754C72E562}"/>
              </a:ext>
            </a:extLst>
          </p:cNvPr>
          <p:cNvSpPr/>
          <p:nvPr/>
        </p:nvSpPr>
        <p:spPr>
          <a:xfrm>
            <a:off x="7152941" y="1820978"/>
            <a:ext cx="3983038" cy="24356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1314F37-983E-8DF9-A96C-E2C1A88697EE}"/>
              </a:ext>
            </a:extLst>
          </p:cNvPr>
          <p:cNvSpPr txBox="1"/>
          <p:nvPr/>
        </p:nvSpPr>
        <p:spPr>
          <a:xfrm>
            <a:off x="7962481" y="4902427"/>
            <a:ext cx="2325127" cy="307777"/>
          </a:xfrm>
          <a:prstGeom prst="rect">
            <a:avLst/>
          </a:prstGeom>
          <a:noFill/>
        </p:spPr>
        <p:txBody>
          <a:bodyPr wrap="square" rtlCol="0">
            <a:spAutoFit/>
          </a:bodyPr>
          <a:lstStyle/>
          <a:p>
            <a:r>
              <a:rPr lang="en-US" sz="1400" dirty="0"/>
              <a:t>These icons are decorative.</a:t>
            </a:r>
          </a:p>
        </p:txBody>
      </p:sp>
      <p:cxnSp>
        <p:nvCxnSpPr>
          <p:cNvPr id="47" name="Straight Arrow Connector 46">
            <a:extLst>
              <a:ext uri="{FF2B5EF4-FFF2-40B4-BE49-F238E27FC236}">
                <a16:creationId xmlns:a16="http://schemas.microsoft.com/office/drawing/2014/main" id="{DBC5BB16-E712-E2B3-120F-D0DD0B8CF2F1}"/>
              </a:ext>
            </a:extLst>
          </p:cNvPr>
          <p:cNvCxnSpPr>
            <a:cxnSpLocks/>
          </p:cNvCxnSpPr>
          <p:nvPr/>
        </p:nvCxnSpPr>
        <p:spPr>
          <a:xfrm flipV="1">
            <a:off x="9125994" y="4304966"/>
            <a:ext cx="0" cy="59746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02C4433E-077A-3307-F3D6-7590ABE08205}"/>
              </a:ext>
            </a:extLst>
          </p:cNvPr>
          <p:cNvPicPr>
            <a:picLocks noChangeAspect="1"/>
          </p:cNvPicPr>
          <p:nvPr/>
        </p:nvPicPr>
        <p:blipFill>
          <a:blip r:embed="rId3"/>
          <a:srcRect t="19555" r="12517" b="13721"/>
          <a:stretch/>
        </p:blipFill>
        <p:spPr>
          <a:xfrm>
            <a:off x="1912065" y="2829846"/>
            <a:ext cx="258350" cy="362310"/>
          </a:xfrm>
          <a:prstGeom prst="rect">
            <a:avLst/>
          </a:prstGeom>
        </p:spPr>
      </p:pic>
      <p:pic>
        <p:nvPicPr>
          <p:cNvPr id="6" name="Picture 5">
            <a:extLst>
              <a:ext uri="{FF2B5EF4-FFF2-40B4-BE49-F238E27FC236}">
                <a16:creationId xmlns:a16="http://schemas.microsoft.com/office/drawing/2014/main" id="{C04D6F29-E5E7-92F9-9CE2-2A02470AB68B}"/>
              </a:ext>
            </a:extLst>
          </p:cNvPr>
          <p:cNvPicPr>
            <a:picLocks noChangeAspect="1"/>
          </p:cNvPicPr>
          <p:nvPr/>
        </p:nvPicPr>
        <p:blipFill>
          <a:blip r:embed="rId4"/>
          <a:srcRect l="-2126" t="24794" r="254" b="-1"/>
          <a:stretch/>
        </p:blipFill>
        <p:spPr>
          <a:xfrm>
            <a:off x="2289081" y="2755126"/>
            <a:ext cx="388189" cy="437030"/>
          </a:xfrm>
          <a:prstGeom prst="rect">
            <a:avLst/>
          </a:prstGeom>
        </p:spPr>
      </p:pic>
      <p:pic>
        <p:nvPicPr>
          <p:cNvPr id="8" name="Picture 7">
            <a:extLst>
              <a:ext uri="{FF2B5EF4-FFF2-40B4-BE49-F238E27FC236}">
                <a16:creationId xmlns:a16="http://schemas.microsoft.com/office/drawing/2014/main" id="{162646E1-59C7-231C-0BC9-362B58372AB4}"/>
              </a:ext>
            </a:extLst>
          </p:cNvPr>
          <p:cNvPicPr>
            <a:picLocks noChangeAspect="1"/>
          </p:cNvPicPr>
          <p:nvPr/>
        </p:nvPicPr>
        <p:blipFill>
          <a:blip r:embed="rId5"/>
          <a:stretch>
            <a:fillRect/>
          </a:stretch>
        </p:blipFill>
        <p:spPr>
          <a:xfrm>
            <a:off x="1376835" y="2782369"/>
            <a:ext cx="562053" cy="457264"/>
          </a:xfrm>
          <a:prstGeom prst="rect">
            <a:avLst/>
          </a:prstGeom>
        </p:spPr>
      </p:pic>
      <p:pic>
        <p:nvPicPr>
          <p:cNvPr id="10" name="Picture 9">
            <a:extLst>
              <a:ext uri="{FF2B5EF4-FFF2-40B4-BE49-F238E27FC236}">
                <a16:creationId xmlns:a16="http://schemas.microsoft.com/office/drawing/2014/main" id="{B871B91F-4B3B-312F-4B01-2FFFAEB588E9}"/>
              </a:ext>
            </a:extLst>
          </p:cNvPr>
          <p:cNvPicPr>
            <a:picLocks noChangeAspect="1"/>
          </p:cNvPicPr>
          <p:nvPr/>
        </p:nvPicPr>
        <p:blipFill>
          <a:blip r:embed="rId6"/>
          <a:stretch>
            <a:fillRect/>
          </a:stretch>
        </p:blipFill>
        <p:spPr>
          <a:xfrm>
            <a:off x="2765771" y="2868106"/>
            <a:ext cx="219106" cy="285790"/>
          </a:xfrm>
          <a:prstGeom prst="rect">
            <a:avLst/>
          </a:prstGeom>
        </p:spPr>
      </p:pic>
      <p:pic>
        <p:nvPicPr>
          <p:cNvPr id="12" name="Picture 11" descr="A picture containing arrow&#10;&#10;AI-generated content may be incorrect.">
            <a:extLst>
              <a:ext uri="{FF2B5EF4-FFF2-40B4-BE49-F238E27FC236}">
                <a16:creationId xmlns:a16="http://schemas.microsoft.com/office/drawing/2014/main" id="{F1DD8D43-5D5F-836B-3F6A-F1D5794058BF}"/>
              </a:ext>
            </a:extLst>
          </p:cNvPr>
          <p:cNvPicPr>
            <a:picLocks noChangeAspect="1"/>
          </p:cNvPicPr>
          <p:nvPr/>
        </p:nvPicPr>
        <p:blipFill>
          <a:blip r:embed="rId7"/>
          <a:stretch>
            <a:fillRect/>
          </a:stretch>
        </p:blipFill>
        <p:spPr>
          <a:xfrm>
            <a:off x="3099333" y="2779755"/>
            <a:ext cx="812141" cy="421394"/>
          </a:xfrm>
          <a:prstGeom prst="rect">
            <a:avLst/>
          </a:prstGeom>
        </p:spPr>
      </p:pic>
      <p:pic>
        <p:nvPicPr>
          <p:cNvPr id="14" name="Picture 13">
            <a:extLst>
              <a:ext uri="{FF2B5EF4-FFF2-40B4-BE49-F238E27FC236}">
                <a16:creationId xmlns:a16="http://schemas.microsoft.com/office/drawing/2014/main" id="{C3D7B27B-C285-0714-70DA-4FD464160EE9}"/>
              </a:ext>
            </a:extLst>
          </p:cNvPr>
          <p:cNvPicPr>
            <a:picLocks noChangeAspect="1"/>
          </p:cNvPicPr>
          <p:nvPr/>
        </p:nvPicPr>
        <p:blipFill>
          <a:blip r:embed="rId8"/>
          <a:stretch>
            <a:fillRect/>
          </a:stretch>
        </p:blipFill>
        <p:spPr>
          <a:xfrm>
            <a:off x="4074972" y="2792640"/>
            <a:ext cx="323895" cy="362001"/>
          </a:xfrm>
          <a:prstGeom prst="rect">
            <a:avLst/>
          </a:prstGeom>
        </p:spPr>
      </p:pic>
      <p:pic>
        <p:nvPicPr>
          <p:cNvPr id="17" name="Picture 16">
            <a:extLst>
              <a:ext uri="{FF2B5EF4-FFF2-40B4-BE49-F238E27FC236}">
                <a16:creationId xmlns:a16="http://schemas.microsoft.com/office/drawing/2014/main" id="{7ADC267C-22CB-B9B5-8469-D9A979292F61}"/>
              </a:ext>
            </a:extLst>
          </p:cNvPr>
          <p:cNvPicPr>
            <a:picLocks noChangeAspect="1"/>
          </p:cNvPicPr>
          <p:nvPr/>
        </p:nvPicPr>
        <p:blipFill>
          <a:blip r:embed="rId9"/>
          <a:stretch>
            <a:fillRect/>
          </a:stretch>
        </p:blipFill>
        <p:spPr>
          <a:xfrm>
            <a:off x="7763924" y="2893527"/>
            <a:ext cx="378871" cy="371139"/>
          </a:xfrm>
          <a:prstGeom prst="rect">
            <a:avLst/>
          </a:prstGeom>
        </p:spPr>
      </p:pic>
      <p:pic>
        <p:nvPicPr>
          <p:cNvPr id="37" name="Picture 36">
            <a:extLst>
              <a:ext uri="{FF2B5EF4-FFF2-40B4-BE49-F238E27FC236}">
                <a16:creationId xmlns:a16="http://schemas.microsoft.com/office/drawing/2014/main" id="{EBCE0AEC-416E-FF69-44AA-57227FBE8FF3}"/>
              </a:ext>
            </a:extLst>
          </p:cNvPr>
          <p:cNvPicPr>
            <a:picLocks noChangeAspect="1"/>
          </p:cNvPicPr>
          <p:nvPr/>
        </p:nvPicPr>
        <p:blipFill>
          <a:blip r:embed="rId10"/>
          <a:stretch>
            <a:fillRect/>
          </a:stretch>
        </p:blipFill>
        <p:spPr>
          <a:xfrm>
            <a:off x="7798958" y="2331519"/>
            <a:ext cx="523948" cy="438211"/>
          </a:xfrm>
          <a:prstGeom prst="rect">
            <a:avLst/>
          </a:prstGeom>
        </p:spPr>
      </p:pic>
      <p:pic>
        <p:nvPicPr>
          <p:cNvPr id="39" name="Picture 38" descr="Icon&#10;&#10;AI-generated content may be incorrect.">
            <a:extLst>
              <a:ext uri="{FF2B5EF4-FFF2-40B4-BE49-F238E27FC236}">
                <a16:creationId xmlns:a16="http://schemas.microsoft.com/office/drawing/2014/main" id="{7C5CD40A-AEAF-C3F7-D72F-2D442925E32F}"/>
              </a:ext>
            </a:extLst>
          </p:cNvPr>
          <p:cNvPicPr>
            <a:picLocks noChangeAspect="1"/>
          </p:cNvPicPr>
          <p:nvPr/>
        </p:nvPicPr>
        <p:blipFill>
          <a:blip r:embed="rId11"/>
          <a:srcRect l="71860" t="4298" r="14731" b="4298"/>
          <a:stretch/>
        </p:blipFill>
        <p:spPr>
          <a:xfrm>
            <a:off x="8905475" y="2331179"/>
            <a:ext cx="406048" cy="401322"/>
          </a:xfrm>
          <a:prstGeom prst="rect">
            <a:avLst/>
          </a:prstGeom>
        </p:spPr>
      </p:pic>
      <p:pic>
        <p:nvPicPr>
          <p:cNvPr id="41" name="Picture 40" descr="Icon&#10;&#10;AI-generated content may be incorrect.">
            <a:extLst>
              <a:ext uri="{FF2B5EF4-FFF2-40B4-BE49-F238E27FC236}">
                <a16:creationId xmlns:a16="http://schemas.microsoft.com/office/drawing/2014/main" id="{8EA4690E-FDDC-65F9-DB9D-07ABD36019DF}"/>
              </a:ext>
            </a:extLst>
          </p:cNvPr>
          <p:cNvPicPr>
            <a:picLocks noChangeAspect="1"/>
          </p:cNvPicPr>
          <p:nvPr/>
        </p:nvPicPr>
        <p:blipFill>
          <a:blip r:embed="rId11"/>
          <a:srcRect l="86045" t="5354" r="338" b="3243"/>
          <a:stretch/>
        </p:blipFill>
        <p:spPr>
          <a:xfrm>
            <a:off x="10270594" y="2346478"/>
            <a:ext cx="406048" cy="395191"/>
          </a:xfrm>
          <a:prstGeom prst="rect">
            <a:avLst/>
          </a:prstGeom>
        </p:spPr>
      </p:pic>
      <p:pic>
        <p:nvPicPr>
          <p:cNvPr id="42" name="Picture 41" descr="Icon&#10;&#10;AI-generated content may be incorrect.">
            <a:extLst>
              <a:ext uri="{FF2B5EF4-FFF2-40B4-BE49-F238E27FC236}">
                <a16:creationId xmlns:a16="http://schemas.microsoft.com/office/drawing/2014/main" id="{8B4D2A74-8FD8-32B6-F6C1-61E3BB521B04}"/>
              </a:ext>
            </a:extLst>
          </p:cNvPr>
          <p:cNvPicPr>
            <a:picLocks noChangeAspect="1"/>
          </p:cNvPicPr>
          <p:nvPr/>
        </p:nvPicPr>
        <p:blipFill>
          <a:blip r:embed="rId11"/>
          <a:srcRect l="57272" t="4180" r="28457" b="2659"/>
          <a:stretch/>
        </p:blipFill>
        <p:spPr>
          <a:xfrm>
            <a:off x="8689703" y="2862442"/>
            <a:ext cx="436291" cy="412910"/>
          </a:xfrm>
          <a:prstGeom prst="rect">
            <a:avLst/>
          </a:prstGeom>
        </p:spPr>
      </p:pic>
      <p:pic>
        <p:nvPicPr>
          <p:cNvPr id="44" name="Picture 43" descr="Icon&#10;&#10;AI-generated content may be incorrect.">
            <a:extLst>
              <a:ext uri="{FF2B5EF4-FFF2-40B4-BE49-F238E27FC236}">
                <a16:creationId xmlns:a16="http://schemas.microsoft.com/office/drawing/2014/main" id="{3EF5D41A-7B05-C89F-B54C-12503CB9D342}"/>
              </a:ext>
            </a:extLst>
          </p:cNvPr>
          <p:cNvPicPr>
            <a:picLocks noChangeAspect="1"/>
          </p:cNvPicPr>
          <p:nvPr/>
        </p:nvPicPr>
        <p:blipFill>
          <a:blip r:embed="rId11"/>
          <a:srcRect l="42872" r="43202"/>
          <a:stretch/>
        </p:blipFill>
        <p:spPr>
          <a:xfrm>
            <a:off x="9388901" y="2342349"/>
            <a:ext cx="357551" cy="390152"/>
          </a:xfrm>
          <a:prstGeom prst="rect">
            <a:avLst/>
          </a:prstGeom>
        </p:spPr>
      </p:pic>
      <p:pic>
        <p:nvPicPr>
          <p:cNvPr id="45" name="Picture 44" descr="Icon&#10;&#10;AI-generated content may be incorrect.">
            <a:extLst>
              <a:ext uri="{FF2B5EF4-FFF2-40B4-BE49-F238E27FC236}">
                <a16:creationId xmlns:a16="http://schemas.microsoft.com/office/drawing/2014/main" id="{9DE2B1BE-45D6-1446-540E-45839FE32D87}"/>
              </a:ext>
            </a:extLst>
          </p:cNvPr>
          <p:cNvPicPr>
            <a:picLocks noChangeAspect="1"/>
          </p:cNvPicPr>
          <p:nvPr/>
        </p:nvPicPr>
        <p:blipFill>
          <a:blip r:embed="rId11"/>
          <a:srcRect l="28573" t="3669" r="57395" b="684"/>
          <a:stretch/>
        </p:blipFill>
        <p:spPr>
          <a:xfrm>
            <a:off x="8206623" y="2874077"/>
            <a:ext cx="406048" cy="401275"/>
          </a:xfrm>
          <a:prstGeom prst="rect">
            <a:avLst/>
          </a:prstGeom>
        </p:spPr>
      </p:pic>
      <p:pic>
        <p:nvPicPr>
          <p:cNvPr id="48" name="Picture 47" descr="Icon&#10;&#10;AI-generated content may be incorrect.">
            <a:extLst>
              <a:ext uri="{FF2B5EF4-FFF2-40B4-BE49-F238E27FC236}">
                <a16:creationId xmlns:a16="http://schemas.microsoft.com/office/drawing/2014/main" id="{D028610F-EDE0-A21F-4509-5A589D0A2D93}"/>
              </a:ext>
            </a:extLst>
          </p:cNvPr>
          <p:cNvPicPr>
            <a:picLocks noChangeAspect="1"/>
          </p:cNvPicPr>
          <p:nvPr/>
        </p:nvPicPr>
        <p:blipFill>
          <a:blip r:embed="rId11"/>
          <a:srcRect l="14144" t="5113" r="71689" b="2121"/>
          <a:stretch/>
        </p:blipFill>
        <p:spPr>
          <a:xfrm>
            <a:off x="9817778" y="2356180"/>
            <a:ext cx="406048" cy="385489"/>
          </a:xfrm>
          <a:prstGeom prst="rect">
            <a:avLst/>
          </a:prstGeom>
        </p:spPr>
      </p:pic>
      <p:pic>
        <p:nvPicPr>
          <p:cNvPr id="49" name="Picture 48" descr="Icon&#10;&#10;AI-generated content may be incorrect.">
            <a:extLst>
              <a:ext uri="{FF2B5EF4-FFF2-40B4-BE49-F238E27FC236}">
                <a16:creationId xmlns:a16="http://schemas.microsoft.com/office/drawing/2014/main" id="{11C59B9B-C3BD-E8FF-E477-25B3FAE2A8F2}"/>
              </a:ext>
            </a:extLst>
          </p:cNvPr>
          <p:cNvPicPr>
            <a:picLocks noChangeAspect="1"/>
          </p:cNvPicPr>
          <p:nvPr/>
        </p:nvPicPr>
        <p:blipFill>
          <a:blip r:embed="rId11"/>
          <a:srcRect l="403" t="3338" r="86078" b="4128"/>
          <a:stretch/>
        </p:blipFill>
        <p:spPr>
          <a:xfrm>
            <a:off x="8458916" y="2315696"/>
            <a:ext cx="406048" cy="402937"/>
          </a:xfrm>
          <a:prstGeom prst="rect">
            <a:avLst/>
          </a:prstGeom>
        </p:spPr>
      </p:pic>
      <p:pic>
        <p:nvPicPr>
          <p:cNvPr id="54" name="Picture 53" descr="Icon&#10;&#10;AI-generated content may be incorrect.">
            <a:extLst>
              <a:ext uri="{FF2B5EF4-FFF2-40B4-BE49-F238E27FC236}">
                <a16:creationId xmlns:a16="http://schemas.microsoft.com/office/drawing/2014/main" id="{EBCE298A-4EC5-1D78-8355-ECC84F6CB425}"/>
              </a:ext>
            </a:extLst>
          </p:cNvPr>
          <p:cNvPicPr>
            <a:picLocks noChangeAspect="1"/>
          </p:cNvPicPr>
          <p:nvPr/>
        </p:nvPicPr>
        <p:blipFill>
          <a:blip r:embed="rId12"/>
          <a:srcRect l="5546" t="20790" r="77409" b="16061"/>
          <a:stretch/>
        </p:blipFill>
        <p:spPr>
          <a:xfrm>
            <a:off x="7812983" y="3430796"/>
            <a:ext cx="966160" cy="457200"/>
          </a:xfrm>
          <a:prstGeom prst="rect">
            <a:avLst/>
          </a:prstGeom>
        </p:spPr>
      </p:pic>
      <p:pic>
        <p:nvPicPr>
          <p:cNvPr id="56" name="Picture 55" descr="Icon&#10;&#10;AI-generated content may be incorrect.">
            <a:extLst>
              <a:ext uri="{FF2B5EF4-FFF2-40B4-BE49-F238E27FC236}">
                <a16:creationId xmlns:a16="http://schemas.microsoft.com/office/drawing/2014/main" id="{D98DA808-6170-DA5B-6EAE-E58BC8E8A3C3}"/>
              </a:ext>
            </a:extLst>
          </p:cNvPr>
          <p:cNvPicPr>
            <a:picLocks noChangeAspect="1"/>
          </p:cNvPicPr>
          <p:nvPr/>
        </p:nvPicPr>
        <p:blipFill>
          <a:blip r:embed="rId12"/>
          <a:srcRect l="75657" t="18430" r="7297" b="18421"/>
          <a:stretch/>
        </p:blipFill>
        <p:spPr>
          <a:xfrm>
            <a:off x="8917883" y="3384249"/>
            <a:ext cx="966160" cy="457200"/>
          </a:xfrm>
          <a:prstGeom prst="rect">
            <a:avLst/>
          </a:prstGeom>
        </p:spPr>
      </p:pic>
      <p:pic>
        <p:nvPicPr>
          <p:cNvPr id="57" name="Picture 56">
            <a:extLst>
              <a:ext uri="{FF2B5EF4-FFF2-40B4-BE49-F238E27FC236}">
                <a16:creationId xmlns:a16="http://schemas.microsoft.com/office/drawing/2014/main" id="{996E99F3-51A3-D2F4-50FB-023CD78F0CFE}"/>
              </a:ext>
            </a:extLst>
          </p:cNvPr>
          <p:cNvPicPr>
            <a:picLocks noChangeAspect="1"/>
          </p:cNvPicPr>
          <p:nvPr/>
        </p:nvPicPr>
        <p:blipFill>
          <a:blip r:embed="rId13"/>
          <a:stretch>
            <a:fillRect/>
          </a:stretch>
        </p:blipFill>
        <p:spPr>
          <a:xfrm>
            <a:off x="9884043" y="3489273"/>
            <a:ext cx="314369" cy="295316"/>
          </a:xfrm>
          <a:prstGeom prst="rect">
            <a:avLst/>
          </a:prstGeom>
        </p:spPr>
      </p:pic>
      <p:pic>
        <p:nvPicPr>
          <p:cNvPr id="58" name="Picture 57" descr="Icon&#10;&#10;AI-generated content may be incorrect.">
            <a:extLst>
              <a:ext uri="{FF2B5EF4-FFF2-40B4-BE49-F238E27FC236}">
                <a16:creationId xmlns:a16="http://schemas.microsoft.com/office/drawing/2014/main" id="{B7324261-5E67-E84A-C11B-57E536371060}"/>
              </a:ext>
            </a:extLst>
          </p:cNvPr>
          <p:cNvPicPr>
            <a:picLocks noChangeAspect="1"/>
          </p:cNvPicPr>
          <p:nvPr/>
        </p:nvPicPr>
        <p:blipFill>
          <a:blip r:embed="rId12"/>
          <a:srcRect l="38637" t="19686" r="44318" b="17165"/>
          <a:stretch/>
        </p:blipFill>
        <p:spPr>
          <a:xfrm>
            <a:off x="9195728" y="2840297"/>
            <a:ext cx="966160" cy="457200"/>
          </a:xfrm>
          <a:prstGeom prst="rect">
            <a:avLst/>
          </a:prstGeom>
        </p:spPr>
      </p:pic>
      <p:pic>
        <p:nvPicPr>
          <p:cNvPr id="5" name="Picture 4">
            <a:extLst>
              <a:ext uri="{FF2B5EF4-FFF2-40B4-BE49-F238E27FC236}">
                <a16:creationId xmlns:a16="http://schemas.microsoft.com/office/drawing/2014/main" id="{A7174F17-C121-58C6-1BC9-D20E3CC97AD3}"/>
              </a:ext>
            </a:extLst>
          </p:cNvPr>
          <p:cNvPicPr>
            <a:picLocks noChangeAspect="1"/>
          </p:cNvPicPr>
          <p:nvPr/>
        </p:nvPicPr>
        <p:blipFill>
          <a:blip r:embed="rId14"/>
          <a:srcRect t="18511" r="4203"/>
          <a:stretch/>
        </p:blipFill>
        <p:spPr>
          <a:xfrm>
            <a:off x="1079739" y="2887030"/>
            <a:ext cx="374163" cy="318282"/>
          </a:xfrm>
          <a:prstGeom prst="rect">
            <a:avLst/>
          </a:prstGeom>
        </p:spPr>
      </p:pic>
      <p:pic>
        <p:nvPicPr>
          <p:cNvPr id="9" name="Picture 8">
            <a:extLst>
              <a:ext uri="{FF2B5EF4-FFF2-40B4-BE49-F238E27FC236}">
                <a16:creationId xmlns:a16="http://schemas.microsoft.com/office/drawing/2014/main" id="{1C593D9E-0D93-8732-DD51-21EED2C90BAC}"/>
              </a:ext>
            </a:extLst>
          </p:cNvPr>
          <p:cNvPicPr>
            <a:picLocks noChangeAspect="1"/>
          </p:cNvPicPr>
          <p:nvPr/>
        </p:nvPicPr>
        <p:blipFill>
          <a:blip r:embed="rId15"/>
          <a:stretch>
            <a:fillRect/>
          </a:stretch>
        </p:blipFill>
        <p:spPr>
          <a:xfrm>
            <a:off x="4505555" y="2825532"/>
            <a:ext cx="352474" cy="342948"/>
          </a:xfrm>
          <a:prstGeom prst="rect">
            <a:avLst/>
          </a:prstGeom>
        </p:spPr>
      </p:pic>
    </p:spTree>
    <p:extLst>
      <p:ext uri="{BB962C8B-B14F-4D97-AF65-F5344CB8AC3E}">
        <p14:creationId xmlns:p14="http://schemas.microsoft.com/office/powerpoint/2010/main" val="300089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#2 – Menu Icons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18</a:t>
            </a:fld>
            <a:endParaRPr lang="en-US" dirty="0"/>
          </a:p>
        </p:txBody>
      </p:sp>
      <p:sp>
        <p:nvSpPr>
          <p:cNvPr id="26" name="Oval 25">
            <a:extLst>
              <a:ext uri="{FF2B5EF4-FFF2-40B4-BE49-F238E27FC236}">
                <a16:creationId xmlns:a16="http://schemas.microsoft.com/office/drawing/2014/main" id="{C984087C-C0E9-E268-22A3-55E706ECC9B3}"/>
              </a:ext>
            </a:extLst>
          </p:cNvPr>
          <p:cNvSpPr/>
          <p:nvPr/>
        </p:nvSpPr>
        <p:spPr>
          <a:xfrm>
            <a:off x="2591299" y="1190618"/>
            <a:ext cx="8510897" cy="51411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A3342BDE-1856-1388-D138-735322C069A1}"/>
              </a:ext>
            </a:extLst>
          </p:cNvPr>
          <p:cNvCxnSpPr>
            <a:cxnSpLocks/>
          </p:cNvCxnSpPr>
          <p:nvPr/>
        </p:nvCxnSpPr>
        <p:spPr>
          <a:xfrm flipV="1">
            <a:off x="1661046" y="4019457"/>
            <a:ext cx="930253" cy="85920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descr="Graphical user interface, text, application&#10;&#10;AI-generated content may be incorrect.">
            <a:extLst>
              <a:ext uri="{FF2B5EF4-FFF2-40B4-BE49-F238E27FC236}">
                <a16:creationId xmlns:a16="http://schemas.microsoft.com/office/drawing/2014/main" id="{CE09913B-3751-5476-6678-1B222004D2DF}"/>
              </a:ext>
            </a:extLst>
          </p:cNvPr>
          <p:cNvPicPr>
            <a:picLocks noChangeAspect="1"/>
          </p:cNvPicPr>
          <p:nvPr/>
        </p:nvPicPr>
        <p:blipFill>
          <a:blip r:embed="rId3"/>
          <a:srcRect l="2747" t="10656" r="47761" b="81356"/>
          <a:stretch/>
        </p:blipFill>
        <p:spPr>
          <a:xfrm>
            <a:off x="6396566" y="2176002"/>
            <a:ext cx="1730299" cy="507566"/>
          </a:xfrm>
          <a:prstGeom prst="rect">
            <a:avLst/>
          </a:prstGeom>
        </p:spPr>
      </p:pic>
      <p:pic>
        <p:nvPicPr>
          <p:cNvPr id="7" name="Picture 6" descr="Graphical user interface, text, application&#10;&#10;AI-generated content may be incorrect.">
            <a:extLst>
              <a:ext uri="{FF2B5EF4-FFF2-40B4-BE49-F238E27FC236}">
                <a16:creationId xmlns:a16="http://schemas.microsoft.com/office/drawing/2014/main" id="{81903B1C-B551-6F6D-FE74-0F2C03B18268}"/>
              </a:ext>
            </a:extLst>
          </p:cNvPr>
          <p:cNvPicPr>
            <a:picLocks noChangeAspect="1"/>
          </p:cNvPicPr>
          <p:nvPr/>
        </p:nvPicPr>
        <p:blipFill>
          <a:blip r:embed="rId3"/>
          <a:srcRect t="959" r="53352" b="90715"/>
          <a:stretch/>
        </p:blipFill>
        <p:spPr>
          <a:xfrm>
            <a:off x="8447152" y="4835172"/>
            <a:ext cx="1630899" cy="529072"/>
          </a:xfrm>
          <a:prstGeom prst="rect">
            <a:avLst/>
          </a:prstGeom>
        </p:spPr>
      </p:pic>
      <p:pic>
        <p:nvPicPr>
          <p:cNvPr id="9" name="Picture 8" descr="Graphical user interface, text, application&#10;&#10;AI-generated content may be incorrect.">
            <a:extLst>
              <a:ext uri="{FF2B5EF4-FFF2-40B4-BE49-F238E27FC236}">
                <a16:creationId xmlns:a16="http://schemas.microsoft.com/office/drawing/2014/main" id="{F12C7594-88B5-0E82-9A91-C013C6E358EB}"/>
              </a:ext>
            </a:extLst>
          </p:cNvPr>
          <p:cNvPicPr>
            <a:picLocks noChangeAspect="1"/>
          </p:cNvPicPr>
          <p:nvPr/>
        </p:nvPicPr>
        <p:blipFill>
          <a:blip r:embed="rId3"/>
          <a:srcRect t="20381" r="15150" b="71292"/>
          <a:stretch/>
        </p:blipFill>
        <p:spPr>
          <a:xfrm>
            <a:off x="6077490" y="2673484"/>
            <a:ext cx="2966502" cy="529072"/>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F9E4E3A1-4260-285E-571F-55EA3E40E451}"/>
              </a:ext>
            </a:extLst>
          </p:cNvPr>
          <p:cNvPicPr>
            <a:picLocks noChangeAspect="1"/>
          </p:cNvPicPr>
          <p:nvPr/>
        </p:nvPicPr>
        <p:blipFill>
          <a:blip r:embed="rId3"/>
          <a:srcRect l="2497" t="92105" r="30997" b="950"/>
          <a:stretch/>
        </p:blipFill>
        <p:spPr>
          <a:xfrm>
            <a:off x="6405441" y="1625946"/>
            <a:ext cx="2325127" cy="441267"/>
          </a:xfrm>
          <a:prstGeom prst="rect">
            <a:avLst/>
          </a:prstGeom>
        </p:spPr>
      </p:pic>
      <p:pic>
        <p:nvPicPr>
          <p:cNvPr id="13" name="Picture 12" descr="Graphical user interface, text, application&#10;&#10;AI-generated content may be incorrect.">
            <a:extLst>
              <a:ext uri="{FF2B5EF4-FFF2-40B4-BE49-F238E27FC236}">
                <a16:creationId xmlns:a16="http://schemas.microsoft.com/office/drawing/2014/main" id="{F5C12B7C-8031-61D0-D282-DF9AA527B9D8}"/>
              </a:ext>
            </a:extLst>
          </p:cNvPr>
          <p:cNvPicPr>
            <a:picLocks noChangeAspect="1"/>
          </p:cNvPicPr>
          <p:nvPr/>
        </p:nvPicPr>
        <p:blipFill>
          <a:blip r:embed="rId3"/>
          <a:srcRect l="3508" t="50195" r="50508" b="41817"/>
          <a:stretch/>
        </p:blipFill>
        <p:spPr>
          <a:xfrm>
            <a:off x="2771765" y="3194680"/>
            <a:ext cx="1607690" cy="507567"/>
          </a:xfrm>
          <a:prstGeom prst="rect">
            <a:avLst/>
          </a:prstGeom>
        </p:spPr>
      </p:pic>
      <p:pic>
        <p:nvPicPr>
          <p:cNvPr id="15" name="Picture 14" descr="Graphical user interface, text, application&#10;&#10;AI-generated content may be incorrect.">
            <a:extLst>
              <a:ext uri="{FF2B5EF4-FFF2-40B4-BE49-F238E27FC236}">
                <a16:creationId xmlns:a16="http://schemas.microsoft.com/office/drawing/2014/main" id="{7E927771-0B5B-0C6C-458E-9CA995E32894}"/>
              </a:ext>
            </a:extLst>
          </p:cNvPr>
          <p:cNvPicPr>
            <a:picLocks noChangeAspect="1"/>
          </p:cNvPicPr>
          <p:nvPr/>
        </p:nvPicPr>
        <p:blipFill>
          <a:blip r:embed="rId3"/>
          <a:srcRect l="2562" t="59808" r="45199" b="31609"/>
          <a:stretch/>
        </p:blipFill>
        <p:spPr>
          <a:xfrm>
            <a:off x="6999755" y="3609066"/>
            <a:ext cx="1826350" cy="545390"/>
          </a:xfrm>
          <a:prstGeom prst="rect">
            <a:avLst/>
          </a:prstGeom>
        </p:spPr>
      </p:pic>
      <p:pic>
        <p:nvPicPr>
          <p:cNvPr id="16" name="Picture 15" descr="Graphical user interface, text, application&#10;&#10;AI-generated content may be incorrect.">
            <a:extLst>
              <a:ext uri="{FF2B5EF4-FFF2-40B4-BE49-F238E27FC236}">
                <a16:creationId xmlns:a16="http://schemas.microsoft.com/office/drawing/2014/main" id="{112F393D-D8CC-5AFA-6CDD-E2D231A6E289}"/>
              </a:ext>
            </a:extLst>
          </p:cNvPr>
          <p:cNvPicPr>
            <a:picLocks noChangeAspect="1"/>
          </p:cNvPicPr>
          <p:nvPr/>
        </p:nvPicPr>
        <p:blipFill>
          <a:blip r:embed="rId3"/>
          <a:srcRect l="3238" t="40325" r="35348" b="50573"/>
          <a:stretch/>
        </p:blipFill>
        <p:spPr>
          <a:xfrm>
            <a:off x="3428959" y="2655536"/>
            <a:ext cx="2147175" cy="578381"/>
          </a:xfrm>
          <a:prstGeom prst="rect">
            <a:avLst/>
          </a:prstGeom>
        </p:spPr>
      </p:pic>
      <p:pic>
        <p:nvPicPr>
          <p:cNvPr id="18" name="Picture 17" descr="Graphical user interface, text, application&#10;&#10;AI-generated content may be incorrect.">
            <a:extLst>
              <a:ext uri="{FF2B5EF4-FFF2-40B4-BE49-F238E27FC236}">
                <a16:creationId xmlns:a16="http://schemas.microsoft.com/office/drawing/2014/main" id="{8DBCFA04-3D76-E824-98FE-4E8397319705}"/>
              </a:ext>
            </a:extLst>
          </p:cNvPr>
          <p:cNvPicPr>
            <a:picLocks noChangeAspect="1"/>
          </p:cNvPicPr>
          <p:nvPr/>
        </p:nvPicPr>
        <p:blipFill>
          <a:blip r:embed="rId3"/>
          <a:srcRect t="31439" r="57561" b="62671"/>
          <a:stretch/>
        </p:blipFill>
        <p:spPr>
          <a:xfrm>
            <a:off x="3942530" y="2178236"/>
            <a:ext cx="1483733" cy="374235"/>
          </a:xfrm>
          <a:prstGeom prst="rect">
            <a:avLst/>
          </a:prstGeom>
        </p:spPr>
      </p:pic>
      <p:pic>
        <p:nvPicPr>
          <p:cNvPr id="19" name="Picture 18" descr="Graphical user interface, text, application&#10;&#10;AI-generated content may be incorrect.">
            <a:extLst>
              <a:ext uri="{FF2B5EF4-FFF2-40B4-BE49-F238E27FC236}">
                <a16:creationId xmlns:a16="http://schemas.microsoft.com/office/drawing/2014/main" id="{2D1BC0DF-AE69-6BE8-DE83-E753C7A5615F}"/>
              </a:ext>
            </a:extLst>
          </p:cNvPr>
          <p:cNvPicPr>
            <a:picLocks noChangeAspect="1"/>
          </p:cNvPicPr>
          <p:nvPr/>
        </p:nvPicPr>
        <p:blipFill>
          <a:blip r:embed="rId3"/>
          <a:srcRect t="82911" r="4180" b="11105"/>
          <a:stretch/>
        </p:blipFill>
        <p:spPr>
          <a:xfrm>
            <a:off x="5743253" y="3194680"/>
            <a:ext cx="3350019" cy="380271"/>
          </a:xfrm>
          <a:prstGeom prst="rect">
            <a:avLst/>
          </a:prstGeom>
        </p:spPr>
      </p:pic>
      <p:pic>
        <p:nvPicPr>
          <p:cNvPr id="20" name="Picture 19" descr="Graphical user interface, text, application&#10;&#10;AI-generated content may be incorrect.">
            <a:extLst>
              <a:ext uri="{FF2B5EF4-FFF2-40B4-BE49-F238E27FC236}">
                <a16:creationId xmlns:a16="http://schemas.microsoft.com/office/drawing/2014/main" id="{F47322DC-A826-299D-9812-292839C83F46}"/>
              </a:ext>
            </a:extLst>
          </p:cNvPr>
          <p:cNvPicPr>
            <a:picLocks noChangeAspect="1"/>
          </p:cNvPicPr>
          <p:nvPr/>
        </p:nvPicPr>
        <p:blipFill>
          <a:blip r:embed="rId3"/>
          <a:srcRect l="4045" t="70746" r="19680" b="20463"/>
          <a:stretch/>
        </p:blipFill>
        <p:spPr>
          <a:xfrm>
            <a:off x="3845253" y="3740148"/>
            <a:ext cx="2666680" cy="558619"/>
          </a:xfrm>
          <a:prstGeom prst="rect">
            <a:avLst/>
          </a:prstGeom>
        </p:spPr>
      </p:pic>
      <p:pic>
        <p:nvPicPr>
          <p:cNvPr id="22" name="Picture 21">
            <a:extLst>
              <a:ext uri="{FF2B5EF4-FFF2-40B4-BE49-F238E27FC236}">
                <a16:creationId xmlns:a16="http://schemas.microsoft.com/office/drawing/2014/main" id="{900CDB49-985E-600C-5E22-9E3CCDA1FD16}"/>
              </a:ext>
            </a:extLst>
          </p:cNvPr>
          <p:cNvPicPr>
            <a:picLocks noChangeAspect="1"/>
          </p:cNvPicPr>
          <p:nvPr/>
        </p:nvPicPr>
        <p:blipFill>
          <a:blip r:embed="rId4"/>
          <a:srcRect l="29461" t="17285" r="54835" b="18392"/>
          <a:stretch/>
        </p:blipFill>
        <p:spPr>
          <a:xfrm>
            <a:off x="6989959" y="4446712"/>
            <a:ext cx="1189331" cy="343148"/>
          </a:xfrm>
          <a:prstGeom prst="rect">
            <a:avLst/>
          </a:prstGeom>
        </p:spPr>
      </p:pic>
      <p:pic>
        <p:nvPicPr>
          <p:cNvPr id="24" name="Picture 23">
            <a:extLst>
              <a:ext uri="{FF2B5EF4-FFF2-40B4-BE49-F238E27FC236}">
                <a16:creationId xmlns:a16="http://schemas.microsoft.com/office/drawing/2014/main" id="{7EB3C184-2D62-69ED-8D07-EB2337A0AC13}"/>
              </a:ext>
            </a:extLst>
          </p:cNvPr>
          <p:cNvPicPr>
            <a:picLocks noChangeAspect="1"/>
          </p:cNvPicPr>
          <p:nvPr/>
        </p:nvPicPr>
        <p:blipFill>
          <a:blip r:embed="rId4"/>
          <a:srcRect l="5177" t="21462" r="71815" b="13296"/>
          <a:stretch/>
        </p:blipFill>
        <p:spPr>
          <a:xfrm>
            <a:off x="8696140" y="4243595"/>
            <a:ext cx="1742536" cy="348053"/>
          </a:xfrm>
          <a:prstGeom prst="rect">
            <a:avLst/>
          </a:prstGeom>
        </p:spPr>
      </p:pic>
      <p:pic>
        <p:nvPicPr>
          <p:cNvPr id="25" name="Picture 24">
            <a:extLst>
              <a:ext uri="{FF2B5EF4-FFF2-40B4-BE49-F238E27FC236}">
                <a16:creationId xmlns:a16="http://schemas.microsoft.com/office/drawing/2014/main" id="{2E97283F-B86A-374D-0911-ADA082B4227B}"/>
              </a:ext>
            </a:extLst>
          </p:cNvPr>
          <p:cNvPicPr>
            <a:picLocks noChangeAspect="1"/>
          </p:cNvPicPr>
          <p:nvPr/>
        </p:nvPicPr>
        <p:blipFill>
          <a:blip r:embed="rId4"/>
          <a:srcRect l="46752" t="6098" r="34807" b="14385"/>
          <a:stretch/>
        </p:blipFill>
        <p:spPr>
          <a:xfrm>
            <a:off x="3503434" y="4454466"/>
            <a:ext cx="1396675" cy="424200"/>
          </a:xfrm>
          <a:prstGeom prst="rect">
            <a:avLst/>
          </a:prstGeom>
        </p:spPr>
      </p:pic>
      <p:pic>
        <p:nvPicPr>
          <p:cNvPr id="27" name="Picture 26">
            <a:extLst>
              <a:ext uri="{FF2B5EF4-FFF2-40B4-BE49-F238E27FC236}">
                <a16:creationId xmlns:a16="http://schemas.microsoft.com/office/drawing/2014/main" id="{8D8AB329-2AF6-ECAE-7C4B-14871982BC1A}"/>
              </a:ext>
            </a:extLst>
          </p:cNvPr>
          <p:cNvPicPr>
            <a:picLocks noChangeAspect="1"/>
          </p:cNvPicPr>
          <p:nvPr/>
        </p:nvPicPr>
        <p:blipFill>
          <a:blip r:embed="rId4"/>
          <a:srcRect l="65193" t="16793" r="20760" b="14932"/>
          <a:stretch/>
        </p:blipFill>
        <p:spPr>
          <a:xfrm>
            <a:off x="5295178" y="4494654"/>
            <a:ext cx="1063856" cy="364231"/>
          </a:xfrm>
          <a:prstGeom prst="rect">
            <a:avLst/>
          </a:prstGeom>
        </p:spPr>
      </p:pic>
      <p:pic>
        <p:nvPicPr>
          <p:cNvPr id="32" name="Picture 31">
            <a:extLst>
              <a:ext uri="{FF2B5EF4-FFF2-40B4-BE49-F238E27FC236}">
                <a16:creationId xmlns:a16="http://schemas.microsoft.com/office/drawing/2014/main" id="{471C054B-82A1-3B53-0E5B-C42C6BBCE053}"/>
              </a:ext>
            </a:extLst>
          </p:cNvPr>
          <p:cNvPicPr>
            <a:picLocks noChangeAspect="1"/>
          </p:cNvPicPr>
          <p:nvPr/>
        </p:nvPicPr>
        <p:blipFill>
          <a:blip r:embed="rId4"/>
          <a:srcRect l="80505" t="15855" b="17192"/>
          <a:stretch/>
        </p:blipFill>
        <p:spPr>
          <a:xfrm>
            <a:off x="6523499" y="5028841"/>
            <a:ext cx="1476431" cy="357179"/>
          </a:xfrm>
          <a:prstGeom prst="rect">
            <a:avLst/>
          </a:prstGeom>
        </p:spPr>
      </p:pic>
      <p:sp>
        <p:nvSpPr>
          <p:cNvPr id="35" name="TextBox 34">
            <a:extLst>
              <a:ext uri="{FF2B5EF4-FFF2-40B4-BE49-F238E27FC236}">
                <a16:creationId xmlns:a16="http://schemas.microsoft.com/office/drawing/2014/main" id="{1719FCAA-2CD6-1840-27AF-5E975688BA19}"/>
              </a:ext>
            </a:extLst>
          </p:cNvPr>
          <p:cNvSpPr txBox="1"/>
          <p:nvPr/>
        </p:nvSpPr>
        <p:spPr>
          <a:xfrm>
            <a:off x="150044" y="4781986"/>
            <a:ext cx="2906167" cy="738664"/>
          </a:xfrm>
          <a:prstGeom prst="rect">
            <a:avLst/>
          </a:prstGeom>
          <a:noFill/>
        </p:spPr>
        <p:txBody>
          <a:bodyPr wrap="square" rtlCol="0">
            <a:spAutoFit/>
          </a:bodyPr>
          <a:lstStyle/>
          <a:p>
            <a:r>
              <a:rPr lang="en-US" sz="1400" dirty="0"/>
              <a:t>The text for these menu icons are displayed to the right. They are also clickable along with the text. </a:t>
            </a:r>
          </a:p>
        </p:txBody>
      </p:sp>
      <p:pic>
        <p:nvPicPr>
          <p:cNvPr id="3" name="Picture 2">
            <a:extLst>
              <a:ext uri="{FF2B5EF4-FFF2-40B4-BE49-F238E27FC236}">
                <a16:creationId xmlns:a16="http://schemas.microsoft.com/office/drawing/2014/main" id="{4C1FD4B1-2F70-2BD4-C652-9653FA96D387}"/>
              </a:ext>
            </a:extLst>
          </p:cNvPr>
          <p:cNvPicPr>
            <a:picLocks noChangeAspect="1"/>
          </p:cNvPicPr>
          <p:nvPr/>
        </p:nvPicPr>
        <p:blipFill>
          <a:blip r:embed="rId5"/>
          <a:srcRect t="10323" r="84955" b="17587"/>
          <a:stretch/>
        </p:blipFill>
        <p:spPr>
          <a:xfrm>
            <a:off x="5827106" y="5667382"/>
            <a:ext cx="1502084" cy="295300"/>
          </a:xfrm>
          <a:prstGeom prst="rect">
            <a:avLst/>
          </a:prstGeom>
        </p:spPr>
      </p:pic>
      <p:pic>
        <p:nvPicPr>
          <p:cNvPr id="4" name="Picture 3">
            <a:extLst>
              <a:ext uri="{FF2B5EF4-FFF2-40B4-BE49-F238E27FC236}">
                <a16:creationId xmlns:a16="http://schemas.microsoft.com/office/drawing/2014/main" id="{D388977A-60B1-9D30-ABCE-0193800F9199}"/>
              </a:ext>
            </a:extLst>
          </p:cNvPr>
          <p:cNvPicPr>
            <a:picLocks noChangeAspect="1"/>
          </p:cNvPicPr>
          <p:nvPr/>
        </p:nvPicPr>
        <p:blipFill>
          <a:blip r:embed="rId5"/>
          <a:srcRect l="17206" t="21617" r="68623" b="8641"/>
          <a:stretch/>
        </p:blipFill>
        <p:spPr>
          <a:xfrm>
            <a:off x="8730568" y="2353685"/>
            <a:ext cx="1414732" cy="285684"/>
          </a:xfrm>
          <a:prstGeom prst="rect">
            <a:avLst/>
          </a:prstGeom>
        </p:spPr>
      </p:pic>
      <p:pic>
        <p:nvPicPr>
          <p:cNvPr id="6" name="Picture 5">
            <a:extLst>
              <a:ext uri="{FF2B5EF4-FFF2-40B4-BE49-F238E27FC236}">
                <a16:creationId xmlns:a16="http://schemas.microsoft.com/office/drawing/2014/main" id="{B0E7C348-18BE-154E-A741-46BA3A8F81D7}"/>
              </a:ext>
            </a:extLst>
          </p:cNvPr>
          <p:cNvPicPr>
            <a:picLocks noChangeAspect="1"/>
          </p:cNvPicPr>
          <p:nvPr/>
        </p:nvPicPr>
        <p:blipFill>
          <a:blip r:embed="rId5"/>
          <a:srcRect l="33164" t="14151" r="54566" b="16987"/>
          <a:stretch/>
        </p:blipFill>
        <p:spPr>
          <a:xfrm>
            <a:off x="9169468" y="3038014"/>
            <a:ext cx="1224951" cy="282071"/>
          </a:xfrm>
          <a:prstGeom prst="rect">
            <a:avLst/>
          </a:prstGeom>
        </p:spPr>
      </p:pic>
      <p:pic>
        <p:nvPicPr>
          <p:cNvPr id="8" name="Picture 7">
            <a:extLst>
              <a:ext uri="{FF2B5EF4-FFF2-40B4-BE49-F238E27FC236}">
                <a16:creationId xmlns:a16="http://schemas.microsoft.com/office/drawing/2014/main" id="{C2F8D666-F8F5-D2C8-F651-2979D55C3AD2}"/>
              </a:ext>
            </a:extLst>
          </p:cNvPr>
          <p:cNvPicPr>
            <a:picLocks noChangeAspect="1"/>
          </p:cNvPicPr>
          <p:nvPr/>
        </p:nvPicPr>
        <p:blipFill>
          <a:blip r:embed="rId5"/>
          <a:srcRect l="47255" t="14694" r="39473" b="19089"/>
          <a:stretch/>
        </p:blipFill>
        <p:spPr>
          <a:xfrm>
            <a:off x="9110114" y="3651935"/>
            <a:ext cx="1324998" cy="271250"/>
          </a:xfrm>
          <a:prstGeom prst="rect">
            <a:avLst/>
          </a:prstGeom>
        </p:spPr>
      </p:pic>
      <p:pic>
        <p:nvPicPr>
          <p:cNvPr id="10" name="Picture 9">
            <a:extLst>
              <a:ext uri="{FF2B5EF4-FFF2-40B4-BE49-F238E27FC236}">
                <a16:creationId xmlns:a16="http://schemas.microsoft.com/office/drawing/2014/main" id="{878C9361-519D-EF79-2041-E4FE00F9B40C}"/>
              </a:ext>
            </a:extLst>
          </p:cNvPr>
          <p:cNvPicPr>
            <a:picLocks noChangeAspect="1"/>
          </p:cNvPicPr>
          <p:nvPr/>
        </p:nvPicPr>
        <p:blipFill>
          <a:blip r:embed="rId5"/>
          <a:srcRect l="62366" t="20246" r="20663" b="6743"/>
          <a:stretch/>
        </p:blipFill>
        <p:spPr>
          <a:xfrm>
            <a:off x="4443317" y="1701029"/>
            <a:ext cx="1694236" cy="299076"/>
          </a:xfrm>
          <a:prstGeom prst="rect">
            <a:avLst/>
          </a:prstGeom>
        </p:spPr>
      </p:pic>
      <p:pic>
        <p:nvPicPr>
          <p:cNvPr id="12" name="Picture 11">
            <a:extLst>
              <a:ext uri="{FF2B5EF4-FFF2-40B4-BE49-F238E27FC236}">
                <a16:creationId xmlns:a16="http://schemas.microsoft.com/office/drawing/2014/main" id="{2A711092-240F-B940-C16D-539FB71D9C1A}"/>
              </a:ext>
            </a:extLst>
          </p:cNvPr>
          <p:cNvPicPr>
            <a:picLocks noChangeAspect="1"/>
          </p:cNvPicPr>
          <p:nvPr/>
        </p:nvPicPr>
        <p:blipFill>
          <a:blip r:embed="rId5"/>
          <a:srcRect l="80337" t="19829" r="2043" b="10430"/>
          <a:stretch/>
        </p:blipFill>
        <p:spPr>
          <a:xfrm>
            <a:off x="4443317" y="5115327"/>
            <a:ext cx="1759153" cy="285684"/>
          </a:xfrm>
          <a:prstGeom prst="rect">
            <a:avLst/>
          </a:prstGeom>
        </p:spPr>
      </p:pic>
    </p:spTree>
    <p:extLst>
      <p:ext uri="{BB962C8B-B14F-4D97-AF65-F5344CB8AC3E}">
        <p14:creationId xmlns:p14="http://schemas.microsoft.com/office/powerpoint/2010/main" val="19841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#2 – Menu Icons cont.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19</a:t>
            </a:fld>
            <a:endParaRPr lang="en-US" dirty="0"/>
          </a:p>
        </p:txBody>
      </p:sp>
      <p:sp>
        <p:nvSpPr>
          <p:cNvPr id="26" name="Oval 25">
            <a:extLst>
              <a:ext uri="{FF2B5EF4-FFF2-40B4-BE49-F238E27FC236}">
                <a16:creationId xmlns:a16="http://schemas.microsoft.com/office/drawing/2014/main" id="{C984087C-C0E9-E268-22A3-55E706ECC9B3}"/>
              </a:ext>
            </a:extLst>
          </p:cNvPr>
          <p:cNvSpPr/>
          <p:nvPr/>
        </p:nvSpPr>
        <p:spPr>
          <a:xfrm>
            <a:off x="2536165" y="1903764"/>
            <a:ext cx="7384212" cy="18055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A3342BDE-1856-1388-D138-735322C069A1}"/>
              </a:ext>
            </a:extLst>
          </p:cNvPr>
          <p:cNvCxnSpPr>
            <a:cxnSpLocks/>
          </p:cNvCxnSpPr>
          <p:nvPr/>
        </p:nvCxnSpPr>
        <p:spPr>
          <a:xfrm flipV="1">
            <a:off x="6387992" y="3786997"/>
            <a:ext cx="0" cy="77637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719FCAA-2CD6-1840-27AF-5E975688BA19}"/>
              </a:ext>
            </a:extLst>
          </p:cNvPr>
          <p:cNvSpPr txBox="1"/>
          <p:nvPr/>
        </p:nvSpPr>
        <p:spPr>
          <a:xfrm>
            <a:off x="1986363" y="4563374"/>
            <a:ext cx="9268952" cy="307777"/>
          </a:xfrm>
          <a:prstGeom prst="rect">
            <a:avLst/>
          </a:prstGeom>
          <a:noFill/>
        </p:spPr>
        <p:txBody>
          <a:bodyPr wrap="square" rtlCol="0">
            <a:spAutoFit/>
          </a:bodyPr>
          <a:lstStyle/>
          <a:p>
            <a:r>
              <a:rPr lang="en-US" sz="1400" dirty="0"/>
              <a:t>The text for these menu icons are displayed at the bottom as buttons. The buttons are clickable instead of the icons.</a:t>
            </a:r>
          </a:p>
        </p:txBody>
      </p:sp>
      <p:pic>
        <p:nvPicPr>
          <p:cNvPr id="4" name="Picture 3" descr="A picture containing graphical user interface&#10;&#10;AI-generated content may be incorrect.">
            <a:extLst>
              <a:ext uri="{FF2B5EF4-FFF2-40B4-BE49-F238E27FC236}">
                <a16:creationId xmlns:a16="http://schemas.microsoft.com/office/drawing/2014/main" id="{64BA244F-542B-FDCD-5FA6-6BC4A983F10F}"/>
              </a:ext>
            </a:extLst>
          </p:cNvPr>
          <p:cNvPicPr>
            <a:picLocks noChangeAspect="1"/>
          </p:cNvPicPr>
          <p:nvPr/>
        </p:nvPicPr>
        <p:blipFill>
          <a:blip r:embed="rId3"/>
          <a:srcRect r="71418"/>
          <a:stretch/>
        </p:blipFill>
        <p:spPr>
          <a:xfrm>
            <a:off x="5621498" y="2272875"/>
            <a:ext cx="1481230" cy="1162212"/>
          </a:xfrm>
          <a:prstGeom prst="rect">
            <a:avLst/>
          </a:prstGeom>
        </p:spPr>
      </p:pic>
      <p:pic>
        <p:nvPicPr>
          <p:cNvPr id="5" name="Picture 4" descr="A picture containing graphical user interface&#10;&#10;AI-generated content may be incorrect.">
            <a:extLst>
              <a:ext uri="{FF2B5EF4-FFF2-40B4-BE49-F238E27FC236}">
                <a16:creationId xmlns:a16="http://schemas.microsoft.com/office/drawing/2014/main" id="{EB913209-94BF-17BD-754A-06D282F0FA49}"/>
              </a:ext>
            </a:extLst>
          </p:cNvPr>
          <p:cNvPicPr>
            <a:picLocks noChangeAspect="1"/>
          </p:cNvPicPr>
          <p:nvPr/>
        </p:nvPicPr>
        <p:blipFill>
          <a:blip r:embed="rId3"/>
          <a:srcRect l="30580" t="1676" r="35130" b="1674"/>
          <a:stretch/>
        </p:blipFill>
        <p:spPr>
          <a:xfrm>
            <a:off x="7088711" y="2292337"/>
            <a:ext cx="1777041" cy="1123287"/>
          </a:xfrm>
          <a:prstGeom prst="rect">
            <a:avLst/>
          </a:prstGeom>
        </p:spPr>
      </p:pic>
      <p:pic>
        <p:nvPicPr>
          <p:cNvPr id="6" name="Picture 5" descr="A picture containing graphical user interface&#10;&#10;AI-generated content may be incorrect.">
            <a:extLst>
              <a:ext uri="{FF2B5EF4-FFF2-40B4-BE49-F238E27FC236}">
                <a16:creationId xmlns:a16="http://schemas.microsoft.com/office/drawing/2014/main" id="{DBB59D5E-A5A9-0FD9-027A-06060D6F6780}"/>
              </a:ext>
            </a:extLst>
          </p:cNvPr>
          <p:cNvPicPr>
            <a:picLocks noChangeAspect="1"/>
          </p:cNvPicPr>
          <p:nvPr/>
        </p:nvPicPr>
        <p:blipFill>
          <a:blip r:embed="rId3"/>
          <a:srcRect l="65980"/>
          <a:stretch/>
        </p:blipFill>
        <p:spPr>
          <a:xfrm>
            <a:off x="3858474" y="2289364"/>
            <a:ext cx="1763024" cy="1162212"/>
          </a:xfrm>
          <a:prstGeom prst="rect">
            <a:avLst/>
          </a:prstGeom>
        </p:spPr>
      </p:pic>
    </p:spTree>
    <p:extLst>
      <p:ext uri="{BB962C8B-B14F-4D97-AF65-F5344CB8AC3E}">
        <p14:creationId xmlns:p14="http://schemas.microsoft.com/office/powerpoint/2010/main" val="105649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Design System Audit Overview</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2</a:t>
            </a:fld>
            <a:endParaRPr lang="en-US" dirty="0"/>
          </a:p>
        </p:txBody>
      </p:sp>
      <p:sp>
        <p:nvSpPr>
          <p:cNvPr id="5" name="TextBox 4">
            <a:extLst>
              <a:ext uri="{FF2B5EF4-FFF2-40B4-BE49-F238E27FC236}">
                <a16:creationId xmlns:a16="http://schemas.microsoft.com/office/drawing/2014/main" id="{E993A3D7-7149-66E3-AE80-AE007E9C32E4}"/>
              </a:ext>
            </a:extLst>
          </p:cNvPr>
          <p:cNvSpPr txBox="1"/>
          <p:nvPr/>
        </p:nvSpPr>
        <p:spPr>
          <a:xfrm>
            <a:off x="858420" y="1440612"/>
            <a:ext cx="9152626" cy="3970318"/>
          </a:xfrm>
          <a:prstGeom prst="rect">
            <a:avLst/>
          </a:prstGeom>
          <a:noFill/>
        </p:spPr>
        <p:txBody>
          <a:bodyPr wrap="square" rtlCol="0">
            <a:spAutoFit/>
          </a:bodyPr>
          <a:lstStyle/>
          <a:p>
            <a:pPr marL="342900" indent="-342900">
              <a:buFont typeface="Arial" panose="020B0604020202020204" pitchFamily="34" charset="0"/>
              <a:buChar char="•"/>
            </a:pPr>
            <a:r>
              <a:rPr lang="en-US" dirty="0"/>
              <a:t>Main UI Elements of Focus:</a:t>
            </a:r>
          </a:p>
          <a:p>
            <a:pPr marL="800100" lvl="1" indent="-342900">
              <a:buFont typeface="Arial" panose="020B0604020202020204" pitchFamily="34" charset="0"/>
              <a:buChar char="•"/>
            </a:pPr>
            <a:r>
              <a:rPr lang="en-US" dirty="0"/>
              <a:t>Buttons</a:t>
            </a:r>
          </a:p>
          <a:p>
            <a:pPr marL="800100" lvl="1" indent="-342900">
              <a:buFont typeface="Arial" panose="020B0604020202020204" pitchFamily="34" charset="0"/>
              <a:buChar char="•"/>
            </a:pPr>
            <a:r>
              <a:rPr lang="en-US" dirty="0"/>
              <a:t>Selection Pills </a:t>
            </a:r>
          </a:p>
          <a:p>
            <a:pPr marL="800100" lvl="1" indent="-342900">
              <a:buFont typeface="Arial" panose="020B0604020202020204" pitchFamily="34" charset="0"/>
              <a:buChar char="•"/>
            </a:pPr>
            <a:r>
              <a:rPr lang="en-US" dirty="0"/>
              <a:t>Text </a:t>
            </a:r>
          </a:p>
          <a:p>
            <a:pPr marL="800100" lvl="1" indent="-342900">
              <a:buFont typeface="Arial" panose="020B0604020202020204" pitchFamily="34" charset="0"/>
              <a:buChar char="•"/>
            </a:pPr>
            <a:r>
              <a:rPr lang="en-US" dirty="0" err="1"/>
              <a:t>Urls</a:t>
            </a:r>
            <a:endParaRPr lang="en-US" dirty="0"/>
          </a:p>
          <a:p>
            <a:pPr marL="800100" lvl="1" indent="-342900">
              <a:buFont typeface="Arial" panose="020B0604020202020204" pitchFamily="34" charset="0"/>
              <a:buChar char="•"/>
            </a:pPr>
            <a:r>
              <a:rPr lang="en-US" dirty="0"/>
              <a:t>Icons – this incorporates a lot of the navbars</a:t>
            </a:r>
          </a:p>
          <a:p>
            <a:pPr marL="800100" lvl="1" indent="-342900">
              <a:buFont typeface="Arial" panose="020B0604020202020204" pitchFamily="34" charset="0"/>
              <a:buChar char="•"/>
            </a:pPr>
            <a:r>
              <a:rPr lang="en-US" dirty="0"/>
              <a:t>Input fields </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a:t>Overview of Inconsistencies: </a:t>
            </a:r>
          </a:p>
          <a:p>
            <a:pPr marL="742950" lvl="1" indent="-285750">
              <a:buFont typeface="Arial" panose="020B0604020202020204" pitchFamily="34" charset="0"/>
              <a:buChar char="•"/>
            </a:pPr>
            <a:r>
              <a:rPr lang="en-US" dirty="0"/>
              <a:t>Buttons have different sizing, shapes, and functionality </a:t>
            </a:r>
          </a:p>
          <a:p>
            <a:pPr marL="742950" lvl="1" indent="-285750">
              <a:buFont typeface="Arial" panose="020B0604020202020204" pitchFamily="34" charset="0"/>
              <a:buChar char="•"/>
            </a:pPr>
            <a:r>
              <a:rPr lang="en-US" dirty="0"/>
              <a:t>Some icons are clickable, other icons aren’t </a:t>
            </a:r>
          </a:p>
          <a:p>
            <a:pPr marL="742950" lvl="1" indent="-285750">
              <a:buFont typeface="Arial" panose="020B0604020202020204" pitchFamily="34" charset="0"/>
              <a:buChar char="•"/>
            </a:pPr>
            <a:r>
              <a:rPr lang="en-US" dirty="0"/>
              <a:t>There’s inconsistent sizing and design with the input fields </a:t>
            </a:r>
          </a:p>
          <a:p>
            <a:pPr marL="742950" lvl="1" indent="-285750">
              <a:buFont typeface="Arial" panose="020B0604020202020204" pitchFamily="34" charset="0"/>
              <a:buChar char="•"/>
            </a:pPr>
            <a:r>
              <a:rPr lang="en-US" dirty="0" err="1"/>
              <a:t>Url</a:t>
            </a:r>
            <a:r>
              <a:rPr lang="en-US" dirty="0"/>
              <a:t> functionality and design is inconsistent</a:t>
            </a:r>
          </a:p>
          <a:p>
            <a:pPr marL="742950" lvl="1" indent="-285750">
              <a:buFont typeface="Arial" panose="020B0604020202020204" pitchFamily="34" charset="0"/>
              <a:buChar char="•"/>
            </a:pPr>
            <a:r>
              <a:rPr lang="en-US" dirty="0"/>
              <a:t>Header and </a:t>
            </a:r>
            <a:r>
              <a:rPr lang="en-US" dirty="0" err="1"/>
              <a:t>subheader</a:t>
            </a:r>
            <a:r>
              <a:rPr lang="en-US" dirty="0"/>
              <a:t> design is undisguisable from each other</a:t>
            </a:r>
          </a:p>
        </p:txBody>
      </p:sp>
    </p:spTree>
    <p:extLst>
      <p:ext uri="{BB962C8B-B14F-4D97-AF65-F5344CB8AC3E}">
        <p14:creationId xmlns:p14="http://schemas.microsoft.com/office/powerpoint/2010/main" val="257089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#3 – Icons that Display Text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20</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91979" y="1168970"/>
            <a:ext cx="12008041" cy="55251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6F1A02-7408-98CF-E165-A2CE7CF9F23B}"/>
              </a:ext>
            </a:extLst>
          </p:cNvPr>
          <p:cNvCxnSpPr>
            <a:cxnSpLocks/>
          </p:cNvCxnSpPr>
          <p:nvPr/>
        </p:nvCxnSpPr>
        <p:spPr>
          <a:xfrm>
            <a:off x="1076935" y="1584828"/>
            <a:ext cx="418602" cy="53775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descr="Graphical user interface, text, application&#10;&#10;AI-generated content may be incorrect.">
            <a:extLst>
              <a:ext uri="{FF2B5EF4-FFF2-40B4-BE49-F238E27FC236}">
                <a16:creationId xmlns:a16="http://schemas.microsoft.com/office/drawing/2014/main" id="{0F22A3AA-D8B9-18C1-51C9-48F61FD3CE63}"/>
              </a:ext>
            </a:extLst>
          </p:cNvPr>
          <p:cNvPicPr>
            <a:picLocks noChangeAspect="1"/>
          </p:cNvPicPr>
          <p:nvPr/>
        </p:nvPicPr>
        <p:blipFill>
          <a:blip r:embed="rId3"/>
          <a:srcRect l="2747" t="10656" r="47761" b="81356"/>
          <a:stretch/>
        </p:blipFill>
        <p:spPr>
          <a:xfrm>
            <a:off x="5814509" y="2169749"/>
            <a:ext cx="1730299" cy="507566"/>
          </a:xfrm>
          <a:prstGeom prst="rect">
            <a:avLst/>
          </a:prstGeom>
        </p:spPr>
      </p:pic>
      <p:pic>
        <p:nvPicPr>
          <p:cNvPr id="9" name="Picture 8" descr="Graphical user interface, text, application&#10;&#10;AI-generated content may be incorrect.">
            <a:extLst>
              <a:ext uri="{FF2B5EF4-FFF2-40B4-BE49-F238E27FC236}">
                <a16:creationId xmlns:a16="http://schemas.microsoft.com/office/drawing/2014/main" id="{14A814FD-BFFE-8A34-72A0-77A5131D7FE4}"/>
              </a:ext>
            </a:extLst>
          </p:cNvPr>
          <p:cNvPicPr>
            <a:picLocks noChangeAspect="1"/>
          </p:cNvPicPr>
          <p:nvPr/>
        </p:nvPicPr>
        <p:blipFill>
          <a:blip r:embed="rId3"/>
          <a:srcRect t="959" r="53352" b="90715"/>
          <a:stretch/>
        </p:blipFill>
        <p:spPr>
          <a:xfrm>
            <a:off x="7324186" y="5219357"/>
            <a:ext cx="1630899" cy="529072"/>
          </a:xfrm>
          <a:prstGeom prst="rect">
            <a:avLst/>
          </a:prstGeom>
        </p:spPr>
      </p:pic>
      <p:pic>
        <p:nvPicPr>
          <p:cNvPr id="10" name="Picture 9" descr="Graphical user interface, text, application&#10;&#10;AI-generated content may be incorrect.">
            <a:extLst>
              <a:ext uri="{FF2B5EF4-FFF2-40B4-BE49-F238E27FC236}">
                <a16:creationId xmlns:a16="http://schemas.microsoft.com/office/drawing/2014/main" id="{4A973967-A53B-844A-884B-CCE3C89CBEB6}"/>
              </a:ext>
            </a:extLst>
          </p:cNvPr>
          <p:cNvPicPr>
            <a:picLocks noChangeAspect="1"/>
          </p:cNvPicPr>
          <p:nvPr/>
        </p:nvPicPr>
        <p:blipFill>
          <a:blip r:embed="rId3"/>
          <a:srcRect t="20381" r="15150" b="71292"/>
          <a:stretch/>
        </p:blipFill>
        <p:spPr>
          <a:xfrm>
            <a:off x="6991890" y="2768374"/>
            <a:ext cx="2966502" cy="529072"/>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F0A9A374-3345-C3C3-F164-60B45BC2D4BB}"/>
              </a:ext>
            </a:extLst>
          </p:cNvPr>
          <p:cNvPicPr>
            <a:picLocks noChangeAspect="1"/>
          </p:cNvPicPr>
          <p:nvPr/>
        </p:nvPicPr>
        <p:blipFill>
          <a:blip r:embed="rId3"/>
          <a:srcRect l="2497" t="92105" r="30997" b="950"/>
          <a:stretch/>
        </p:blipFill>
        <p:spPr>
          <a:xfrm>
            <a:off x="7324186" y="1755514"/>
            <a:ext cx="2325127" cy="441267"/>
          </a:xfrm>
          <a:prstGeom prst="rect">
            <a:avLst/>
          </a:prstGeom>
        </p:spPr>
      </p:pic>
      <p:pic>
        <p:nvPicPr>
          <p:cNvPr id="12" name="Picture 11" descr="Graphical user interface, text, application&#10;&#10;AI-generated content may be incorrect.">
            <a:extLst>
              <a:ext uri="{FF2B5EF4-FFF2-40B4-BE49-F238E27FC236}">
                <a16:creationId xmlns:a16="http://schemas.microsoft.com/office/drawing/2014/main" id="{40DE9BDD-2375-15B5-FD31-484C7409587D}"/>
              </a:ext>
            </a:extLst>
          </p:cNvPr>
          <p:cNvPicPr>
            <a:picLocks noChangeAspect="1"/>
          </p:cNvPicPr>
          <p:nvPr/>
        </p:nvPicPr>
        <p:blipFill>
          <a:blip r:embed="rId3"/>
          <a:srcRect l="3508" t="50195" r="50508" b="41817"/>
          <a:stretch/>
        </p:blipFill>
        <p:spPr>
          <a:xfrm>
            <a:off x="2804342" y="3545973"/>
            <a:ext cx="1607690" cy="507567"/>
          </a:xfrm>
          <a:prstGeom prst="rect">
            <a:avLst/>
          </a:prstGeom>
        </p:spPr>
      </p:pic>
      <p:pic>
        <p:nvPicPr>
          <p:cNvPr id="13" name="Picture 12" descr="Graphical user interface, text, application&#10;&#10;AI-generated content may be incorrect.">
            <a:extLst>
              <a:ext uri="{FF2B5EF4-FFF2-40B4-BE49-F238E27FC236}">
                <a16:creationId xmlns:a16="http://schemas.microsoft.com/office/drawing/2014/main" id="{69557C50-9D66-B920-3536-579EDF0D3EEC}"/>
              </a:ext>
            </a:extLst>
          </p:cNvPr>
          <p:cNvPicPr>
            <a:picLocks noChangeAspect="1"/>
          </p:cNvPicPr>
          <p:nvPr/>
        </p:nvPicPr>
        <p:blipFill>
          <a:blip r:embed="rId3"/>
          <a:srcRect l="2562" t="59808" r="45199" b="31609"/>
          <a:stretch/>
        </p:blipFill>
        <p:spPr>
          <a:xfrm>
            <a:off x="7903886" y="4067665"/>
            <a:ext cx="1826350" cy="545390"/>
          </a:xfrm>
          <a:prstGeom prst="rect">
            <a:avLst/>
          </a:prstGeom>
        </p:spPr>
      </p:pic>
      <p:pic>
        <p:nvPicPr>
          <p:cNvPr id="14" name="Picture 13" descr="Graphical user interface, text, application&#10;&#10;AI-generated content may be incorrect.">
            <a:extLst>
              <a:ext uri="{FF2B5EF4-FFF2-40B4-BE49-F238E27FC236}">
                <a16:creationId xmlns:a16="http://schemas.microsoft.com/office/drawing/2014/main" id="{8045E594-EF6D-4928-0C55-9AA9775F7A25}"/>
              </a:ext>
            </a:extLst>
          </p:cNvPr>
          <p:cNvPicPr>
            <a:picLocks noChangeAspect="1"/>
          </p:cNvPicPr>
          <p:nvPr/>
        </p:nvPicPr>
        <p:blipFill>
          <a:blip r:embed="rId3"/>
          <a:srcRect l="3238" t="40325" r="35348" b="50573"/>
          <a:stretch/>
        </p:blipFill>
        <p:spPr>
          <a:xfrm>
            <a:off x="4426127" y="3035785"/>
            <a:ext cx="2147175" cy="578381"/>
          </a:xfrm>
          <a:prstGeom prst="rect">
            <a:avLst/>
          </a:prstGeom>
        </p:spPr>
      </p:pic>
      <p:pic>
        <p:nvPicPr>
          <p:cNvPr id="15" name="Picture 14" descr="Graphical user interface, text, application&#10;&#10;AI-generated content may be incorrect.">
            <a:extLst>
              <a:ext uri="{FF2B5EF4-FFF2-40B4-BE49-F238E27FC236}">
                <a16:creationId xmlns:a16="http://schemas.microsoft.com/office/drawing/2014/main" id="{72E1DC6D-BEC4-8D19-7294-6024C2D71892}"/>
              </a:ext>
            </a:extLst>
          </p:cNvPr>
          <p:cNvPicPr>
            <a:picLocks noChangeAspect="1"/>
          </p:cNvPicPr>
          <p:nvPr/>
        </p:nvPicPr>
        <p:blipFill>
          <a:blip r:embed="rId3"/>
          <a:srcRect t="31439" r="57561" b="62671"/>
          <a:stretch/>
        </p:blipFill>
        <p:spPr>
          <a:xfrm>
            <a:off x="4143724" y="2498612"/>
            <a:ext cx="1483733" cy="374235"/>
          </a:xfrm>
          <a:prstGeom prst="rect">
            <a:avLst/>
          </a:prstGeom>
        </p:spPr>
      </p:pic>
      <p:pic>
        <p:nvPicPr>
          <p:cNvPr id="16" name="Picture 15" descr="Graphical user interface, text, application&#10;&#10;AI-generated content may be incorrect.">
            <a:extLst>
              <a:ext uri="{FF2B5EF4-FFF2-40B4-BE49-F238E27FC236}">
                <a16:creationId xmlns:a16="http://schemas.microsoft.com/office/drawing/2014/main" id="{FFF0E11B-109D-85A2-3CD0-77D4C560758B}"/>
              </a:ext>
            </a:extLst>
          </p:cNvPr>
          <p:cNvPicPr>
            <a:picLocks noChangeAspect="1"/>
          </p:cNvPicPr>
          <p:nvPr/>
        </p:nvPicPr>
        <p:blipFill>
          <a:blip r:embed="rId3"/>
          <a:srcRect t="82911" r="4180" b="11105"/>
          <a:stretch/>
        </p:blipFill>
        <p:spPr>
          <a:xfrm>
            <a:off x="6897355" y="3431633"/>
            <a:ext cx="3350019" cy="380271"/>
          </a:xfrm>
          <a:prstGeom prst="rect">
            <a:avLst/>
          </a:prstGeom>
        </p:spPr>
      </p:pic>
      <p:pic>
        <p:nvPicPr>
          <p:cNvPr id="17" name="Picture 16" descr="Graphical user interface, text, application&#10;&#10;AI-generated content may be incorrect.">
            <a:extLst>
              <a:ext uri="{FF2B5EF4-FFF2-40B4-BE49-F238E27FC236}">
                <a16:creationId xmlns:a16="http://schemas.microsoft.com/office/drawing/2014/main" id="{75CC2F25-B71E-594D-4225-DE36B3308C6D}"/>
              </a:ext>
            </a:extLst>
          </p:cNvPr>
          <p:cNvPicPr>
            <a:picLocks noChangeAspect="1"/>
          </p:cNvPicPr>
          <p:nvPr/>
        </p:nvPicPr>
        <p:blipFill>
          <a:blip r:embed="rId3"/>
          <a:srcRect l="4045" t="70746" r="19680" b="20463"/>
          <a:stretch/>
        </p:blipFill>
        <p:spPr>
          <a:xfrm>
            <a:off x="4759653" y="3835038"/>
            <a:ext cx="2666680" cy="558619"/>
          </a:xfrm>
          <a:prstGeom prst="rect">
            <a:avLst/>
          </a:prstGeom>
        </p:spPr>
      </p:pic>
      <p:pic>
        <p:nvPicPr>
          <p:cNvPr id="18" name="Picture 17">
            <a:extLst>
              <a:ext uri="{FF2B5EF4-FFF2-40B4-BE49-F238E27FC236}">
                <a16:creationId xmlns:a16="http://schemas.microsoft.com/office/drawing/2014/main" id="{1BB21947-7C1A-6E90-84DE-1FDE7FAFA345}"/>
              </a:ext>
            </a:extLst>
          </p:cNvPr>
          <p:cNvPicPr>
            <a:picLocks noChangeAspect="1"/>
          </p:cNvPicPr>
          <p:nvPr/>
        </p:nvPicPr>
        <p:blipFill>
          <a:blip r:embed="rId4"/>
          <a:srcRect l="29461" t="17285" r="54835" b="18392"/>
          <a:stretch/>
        </p:blipFill>
        <p:spPr>
          <a:xfrm>
            <a:off x="7731808" y="4719061"/>
            <a:ext cx="1189331" cy="343148"/>
          </a:xfrm>
          <a:prstGeom prst="rect">
            <a:avLst/>
          </a:prstGeom>
        </p:spPr>
      </p:pic>
      <p:pic>
        <p:nvPicPr>
          <p:cNvPr id="19" name="Picture 18">
            <a:extLst>
              <a:ext uri="{FF2B5EF4-FFF2-40B4-BE49-F238E27FC236}">
                <a16:creationId xmlns:a16="http://schemas.microsoft.com/office/drawing/2014/main" id="{8DB96AF6-C964-E396-71B3-0A9340CAF6D3}"/>
              </a:ext>
            </a:extLst>
          </p:cNvPr>
          <p:cNvPicPr>
            <a:picLocks noChangeAspect="1"/>
          </p:cNvPicPr>
          <p:nvPr/>
        </p:nvPicPr>
        <p:blipFill>
          <a:blip r:embed="rId4"/>
          <a:srcRect l="5177" t="21462" r="71815" b="13296"/>
          <a:stretch/>
        </p:blipFill>
        <p:spPr>
          <a:xfrm>
            <a:off x="9313212" y="4871304"/>
            <a:ext cx="1742536" cy="348053"/>
          </a:xfrm>
          <a:prstGeom prst="rect">
            <a:avLst/>
          </a:prstGeom>
        </p:spPr>
      </p:pic>
      <p:pic>
        <p:nvPicPr>
          <p:cNvPr id="20" name="Picture 19">
            <a:extLst>
              <a:ext uri="{FF2B5EF4-FFF2-40B4-BE49-F238E27FC236}">
                <a16:creationId xmlns:a16="http://schemas.microsoft.com/office/drawing/2014/main" id="{FF6E8CB5-D9FE-758C-CA98-6DC2777E8BC0}"/>
              </a:ext>
            </a:extLst>
          </p:cNvPr>
          <p:cNvPicPr>
            <a:picLocks noChangeAspect="1"/>
          </p:cNvPicPr>
          <p:nvPr/>
        </p:nvPicPr>
        <p:blipFill>
          <a:blip r:embed="rId4"/>
          <a:srcRect l="46752" t="6098" r="34807" b="14385"/>
          <a:stretch/>
        </p:blipFill>
        <p:spPr>
          <a:xfrm>
            <a:off x="4417834" y="4549356"/>
            <a:ext cx="1396675" cy="424200"/>
          </a:xfrm>
          <a:prstGeom prst="rect">
            <a:avLst/>
          </a:prstGeom>
        </p:spPr>
      </p:pic>
      <p:pic>
        <p:nvPicPr>
          <p:cNvPr id="21" name="Picture 20">
            <a:extLst>
              <a:ext uri="{FF2B5EF4-FFF2-40B4-BE49-F238E27FC236}">
                <a16:creationId xmlns:a16="http://schemas.microsoft.com/office/drawing/2014/main" id="{3FEA065B-5510-3126-5385-52DE22E6DF06}"/>
              </a:ext>
            </a:extLst>
          </p:cNvPr>
          <p:cNvPicPr>
            <a:picLocks noChangeAspect="1"/>
          </p:cNvPicPr>
          <p:nvPr/>
        </p:nvPicPr>
        <p:blipFill>
          <a:blip r:embed="rId4"/>
          <a:srcRect l="65193" t="16793" r="20760" b="14932"/>
          <a:stretch/>
        </p:blipFill>
        <p:spPr>
          <a:xfrm>
            <a:off x="6209578" y="4589544"/>
            <a:ext cx="1063856" cy="364231"/>
          </a:xfrm>
          <a:prstGeom prst="rect">
            <a:avLst/>
          </a:prstGeom>
        </p:spPr>
      </p:pic>
      <p:pic>
        <p:nvPicPr>
          <p:cNvPr id="22" name="Picture 21">
            <a:extLst>
              <a:ext uri="{FF2B5EF4-FFF2-40B4-BE49-F238E27FC236}">
                <a16:creationId xmlns:a16="http://schemas.microsoft.com/office/drawing/2014/main" id="{D5F947F6-1F33-8088-34F2-1BB723A7D112}"/>
              </a:ext>
            </a:extLst>
          </p:cNvPr>
          <p:cNvPicPr>
            <a:picLocks noChangeAspect="1"/>
          </p:cNvPicPr>
          <p:nvPr/>
        </p:nvPicPr>
        <p:blipFill>
          <a:blip r:embed="rId4"/>
          <a:srcRect l="80505" t="15855" b="17192"/>
          <a:stretch/>
        </p:blipFill>
        <p:spPr>
          <a:xfrm>
            <a:off x="5154653" y="5163149"/>
            <a:ext cx="1476431" cy="357179"/>
          </a:xfrm>
          <a:prstGeom prst="rect">
            <a:avLst/>
          </a:prstGeom>
        </p:spPr>
      </p:pic>
      <p:sp>
        <p:nvSpPr>
          <p:cNvPr id="23" name="TextBox 22">
            <a:extLst>
              <a:ext uri="{FF2B5EF4-FFF2-40B4-BE49-F238E27FC236}">
                <a16:creationId xmlns:a16="http://schemas.microsoft.com/office/drawing/2014/main" id="{4EE67266-897A-E1B4-4B90-88B3D0D2F840}"/>
              </a:ext>
            </a:extLst>
          </p:cNvPr>
          <p:cNvSpPr txBox="1"/>
          <p:nvPr/>
        </p:nvSpPr>
        <p:spPr>
          <a:xfrm>
            <a:off x="91980" y="1293617"/>
            <a:ext cx="2636436" cy="307777"/>
          </a:xfrm>
          <a:prstGeom prst="rect">
            <a:avLst/>
          </a:prstGeom>
          <a:noFill/>
        </p:spPr>
        <p:txBody>
          <a:bodyPr wrap="square" rtlCol="0">
            <a:spAutoFit/>
          </a:bodyPr>
          <a:lstStyle/>
          <a:p>
            <a:r>
              <a:rPr lang="en-US" sz="1400" dirty="0"/>
              <a:t>These icons display text. </a:t>
            </a:r>
          </a:p>
        </p:txBody>
      </p:sp>
      <p:pic>
        <p:nvPicPr>
          <p:cNvPr id="24" name="Picture 23">
            <a:extLst>
              <a:ext uri="{FF2B5EF4-FFF2-40B4-BE49-F238E27FC236}">
                <a16:creationId xmlns:a16="http://schemas.microsoft.com/office/drawing/2014/main" id="{1CFE1774-909E-29C9-0EE2-D8B01638F673}"/>
              </a:ext>
            </a:extLst>
          </p:cNvPr>
          <p:cNvPicPr>
            <a:picLocks noChangeAspect="1"/>
          </p:cNvPicPr>
          <p:nvPr/>
        </p:nvPicPr>
        <p:blipFill>
          <a:blip r:embed="rId5"/>
          <a:srcRect t="10323" r="84955" b="17587"/>
          <a:stretch/>
        </p:blipFill>
        <p:spPr>
          <a:xfrm>
            <a:off x="3923029" y="5761360"/>
            <a:ext cx="1502084" cy="295300"/>
          </a:xfrm>
          <a:prstGeom prst="rect">
            <a:avLst/>
          </a:prstGeom>
        </p:spPr>
      </p:pic>
      <p:pic>
        <p:nvPicPr>
          <p:cNvPr id="25" name="Picture 24">
            <a:extLst>
              <a:ext uri="{FF2B5EF4-FFF2-40B4-BE49-F238E27FC236}">
                <a16:creationId xmlns:a16="http://schemas.microsoft.com/office/drawing/2014/main" id="{49D1A9D8-9C4E-4776-E04A-887AC305ABFF}"/>
              </a:ext>
            </a:extLst>
          </p:cNvPr>
          <p:cNvPicPr>
            <a:picLocks noChangeAspect="1"/>
          </p:cNvPicPr>
          <p:nvPr/>
        </p:nvPicPr>
        <p:blipFill>
          <a:blip r:embed="rId5"/>
          <a:srcRect l="17206" t="21617" r="68623" b="8641"/>
          <a:stretch/>
        </p:blipFill>
        <p:spPr>
          <a:xfrm>
            <a:off x="8213773" y="2437161"/>
            <a:ext cx="1414732" cy="285684"/>
          </a:xfrm>
          <a:prstGeom prst="rect">
            <a:avLst/>
          </a:prstGeom>
        </p:spPr>
      </p:pic>
      <p:pic>
        <p:nvPicPr>
          <p:cNvPr id="27" name="Picture 26">
            <a:extLst>
              <a:ext uri="{FF2B5EF4-FFF2-40B4-BE49-F238E27FC236}">
                <a16:creationId xmlns:a16="http://schemas.microsoft.com/office/drawing/2014/main" id="{6E296476-75CF-AD27-F6AE-B74817717594}"/>
              </a:ext>
            </a:extLst>
          </p:cNvPr>
          <p:cNvPicPr>
            <a:picLocks noChangeAspect="1"/>
          </p:cNvPicPr>
          <p:nvPr/>
        </p:nvPicPr>
        <p:blipFill>
          <a:blip r:embed="rId5"/>
          <a:srcRect l="33164" t="14151" r="54566" b="16987"/>
          <a:stretch/>
        </p:blipFill>
        <p:spPr>
          <a:xfrm>
            <a:off x="9850245" y="2497219"/>
            <a:ext cx="1224951" cy="282071"/>
          </a:xfrm>
          <a:prstGeom prst="rect">
            <a:avLst/>
          </a:prstGeom>
        </p:spPr>
      </p:pic>
      <p:pic>
        <p:nvPicPr>
          <p:cNvPr id="28" name="Picture 27">
            <a:extLst>
              <a:ext uri="{FF2B5EF4-FFF2-40B4-BE49-F238E27FC236}">
                <a16:creationId xmlns:a16="http://schemas.microsoft.com/office/drawing/2014/main" id="{1398D908-7380-4E2C-0BC7-5F3115FE2511}"/>
              </a:ext>
            </a:extLst>
          </p:cNvPr>
          <p:cNvPicPr>
            <a:picLocks noChangeAspect="1"/>
          </p:cNvPicPr>
          <p:nvPr/>
        </p:nvPicPr>
        <p:blipFill>
          <a:blip r:embed="rId5"/>
          <a:srcRect l="47255" t="14694" r="39473" b="19089"/>
          <a:stretch/>
        </p:blipFill>
        <p:spPr>
          <a:xfrm>
            <a:off x="10184480" y="2993888"/>
            <a:ext cx="1324998" cy="271250"/>
          </a:xfrm>
          <a:prstGeom prst="rect">
            <a:avLst/>
          </a:prstGeom>
        </p:spPr>
      </p:pic>
      <p:pic>
        <p:nvPicPr>
          <p:cNvPr id="29" name="Picture 28">
            <a:extLst>
              <a:ext uri="{FF2B5EF4-FFF2-40B4-BE49-F238E27FC236}">
                <a16:creationId xmlns:a16="http://schemas.microsoft.com/office/drawing/2014/main" id="{05FFD8FD-7D1F-114A-6BC4-7F66219DF23C}"/>
              </a:ext>
            </a:extLst>
          </p:cNvPr>
          <p:cNvPicPr>
            <a:picLocks noChangeAspect="1"/>
          </p:cNvPicPr>
          <p:nvPr/>
        </p:nvPicPr>
        <p:blipFill>
          <a:blip r:embed="rId5"/>
          <a:srcRect l="62366" t="20246" r="20663" b="6743"/>
          <a:stretch/>
        </p:blipFill>
        <p:spPr>
          <a:xfrm>
            <a:off x="2707810" y="1785536"/>
            <a:ext cx="1694236" cy="299076"/>
          </a:xfrm>
          <a:prstGeom prst="rect">
            <a:avLst/>
          </a:prstGeom>
        </p:spPr>
      </p:pic>
      <p:pic>
        <p:nvPicPr>
          <p:cNvPr id="31" name="Picture 30">
            <a:extLst>
              <a:ext uri="{FF2B5EF4-FFF2-40B4-BE49-F238E27FC236}">
                <a16:creationId xmlns:a16="http://schemas.microsoft.com/office/drawing/2014/main" id="{BD20C3C1-89FD-2D5F-8A92-64D84B07F704}"/>
              </a:ext>
            </a:extLst>
          </p:cNvPr>
          <p:cNvPicPr>
            <a:picLocks noChangeAspect="1"/>
          </p:cNvPicPr>
          <p:nvPr/>
        </p:nvPicPr>
        <p:blipFill>
          <a:blip r:embed="rId5"/>
          <a:srcRect l="80337" t="19829" r="2043" b="10430"/>
          <a:stretch/>
        </p:blipFill>
        <p:spPr>
          <a:xfrm>
            <a:off x="5892869" y="6014011"/>
            <a:ext cx="1759153" cy="285684"/>
          </a:xfrm>
          <a:prstGeom prst="rect">
            <a:avLst/>
          </a:prstGeom>
        </p:spPr>
      </p:pic>
      <p:pic>
        <p:nvPicPr>
          <p:cNvPr id="37" name="Picture 36" descr="A picture containing graphical user interface&#10;&#10;AI-generated content may be incorrect.">
            <a:extLst>
              <a:ext uri="{FF2B5EF4-FFF2-40B4-BE49-F238E27FC236}">
                <a16:creationId xmlns:a16="http://schemas.microsoft.com/office/drawing/2014/main" id="{D92679B0-27A6-21F5-CA2C-EEB06244D998}"/>
              </a:ext>
            </a:extLst>
          </p:cNvPr>
          <p:cNvPicPr>
            <a:picLocks noChangeAspect="1"/>
          </p:cNvPicPr>
          <p:nvPr/>
        </p:nvPicPr>
        <p:blipFill>
          <a:blip r:embed="rId6"/>
          <a:srcRect l="2915" t="13176" r="73654"/>
          <a:stretch/>
        </p:blipFill>
        <p:spPr>
          <a:xfrm>
            <a:off x="1286236" y="3587217"/>
            <a:ext cx="1214299" cy="1009071"/>
          </a:xfrm>
          <a:prstGeom prst="rect">
            <a:avLst/>
          </a:prstGeom>
        </p:spPr>
      </p:pic>
      <p:pic>
        <p:nvPicPr>
          <p:cNvPr id="38" name="Picture 37" descr="A picture containing graphical user interface&#10;&#10;AI-generated content may be incorrect.">
            <a:extLst>
              <a:ext uri="{FF2B5EF4-FFF2-40B4-BE49-F238E27FC236}">
                <a16:creationId xmlns:a16="http://schemas.microsoft.com/office/drawing/2014/main" id="{BE866ADD-DAEB-56B9-DDD8-1340EC51BFE4}"/>
              </a:ext>
            </a:extLst>
          </p:cNvPr>
          <p:cNvPicPr>
            <a:picLocks noChangeAspect="1"/>
          </p:cNvPicPr>
          <p:nvPr/>
        </p:nvPicPr>
        <p:blipFill>
          <a:blip r:embed="rId6"/>
          <a:srcRect l="32576" t="15485" r="38044" b="-1675"/>
          <a:stretch/>
        </p:blipFill>
        <p:spPr>
          <a:xfrm>
            <a:off x="2612225" y="4589544"/>
            <a:ext cx="1522597" cy="1001727"/>
          </a:xfrm>
          <a:prstGeom prst="rect">
            <a:avLst/>
          </a:prstGeom>
        </p:spPr>
      </p:pic>
      <p:pic>
        <p:nvPicPr>
          <p:cNvPr id="39" name="Picture 38" descr="A picture containing graphical user interface&#10;&#10;AI-generated content may be incorrect.">
            <a:extLst>
              <a:ext uri="{FF2B5EF4-FFF2-40B4-BE49-F238E27FC236}">
                <a16:creationId xmlns:a16="http://schemas.microsoft.com/office/drawing/2014/main" id="{303490E5-288C-8908-4892-7B8A1AEC3932}"/>
              </a:ext>
            </a:extLst>
          </p:cNvPr>
          <p:cNvPicPr>
            <a:picLocks noChangeAspect="1"/>
          </p:cNvPicPr>
          <p:nvPr/>
        </p:nvPicPr>
        <p:blipFill>
          <a:blip r:embed="rId6"/>
          <a:srcRect l="68449" t="10716" r="2170" b="3093"/>
          <a:stretch/>
        </p:blipFill>
        <p:spPr>
          <a:xfrm>
            <a:off x="2439438" y="2322288"/>
            <a:ext cx="1522596" cy="1001726"/>
          </a:xfrm>
          <a:prstGeom prst="rect">
            <a:avLst/>
          </a:prstGeom>
        </p:spPr>
      </p:pic>
      <p:pic>
        <p:nvPicPr>
          <p:cNvPr id="26" name="Picture 25">
            <a:extLst>
              <a:ext uri="{FF2B5EF4-FFF2-40B4-BE49-F238E27FC236}">
                <a16:creationId xmlns:a16="http://schemas.microsoft.com/office/drawing/2014/main" id="{542488CF-7015-A516-D809-251B03200CDA}"/>
              </a:ext>
            </a:extLst>
          </p:cNvPr>
          <p:cNvPicPr>
            <a:picLocks noChangeAspect="1"/>
          </p:cNvPicPr>
          <p:nvPr/>
        </p:nvPicPr>
        <p:blipFill>
          <a:blip r:embed="rId7"/>
          <a:srcRect l="28552" t="7014" r="56555" b="22646"/>
          <a:stretch/>
        </p:blipFill>
        <p:spPr>
          <a:xfrm>
            <a:off x="6476594" y="1317209"/>
            <a:ext cx="1427292" cy="341736"/>
          </a:xfrm>
          <a:prstGeom prst="rect">
            <a:avLst/>
          </a:prstGeom>
        </p:spPr>
      </p:pic>
      <p:pic>
        <p:nvPicPr>
          <p:cNvPr id="32" name="Picture 31">
            <a:extLst>
              <a:ext uri="{FF2B5EF4-FFF2-40B4-BE49-F238E27FC236}">
                <a16:creationId xmlns:a16="http://schemas.microsoft.com/office/drawing/2014/main" id="{36399A3C-E0FF-A37E-6B20-AC02E3863D78}"/>
              </a:ext>
            </a:extLst>
          </p:cNvPr>
          <p:cNvPicPr>
            <a:picLocks noChangeAspect="1"/>
          </p:cNvPicPr>
          <p:nvPr/>
        </p:nvPicPr>
        <p:blipFill>
          <a:blip r:embed="rId8"/>
          <a:srcRect r="85974" b="9366"/>
          <a:stretch/>
        </p:blipFill>
        <p:spPr>
          <a:xfrm>
            <a:off x="1320277" y="4783321"/>
            <a:ext cx="1564066" cy="385622"/>
          </a:xfrm>
          <a:prstGeom prst="rect">
            <a:avLst/>
          </a:prstGeom>
        </p:spPr>
      </p:pic>
      <p:pic>
        <p:nvPicPr>
          <p:cNvPr id="33" name="Picture 32">
            <a:extLst>
              <a:ext uri="{FF2B5EF4-FFF2-40B4-BE49-F238E27FC236}">
                <a16:creationId xmlns:a16="http://schemas.microsoft.com/office/drawing/2014/main" id="{BBDB84EE-6FAB-D380-A9C0-CD190298D869}"/>
              </a:ext>
            </a:extLst>
          </p:cNvPr>
          <p:cNvPicPr>
            <a:picLocks noChangeAspect="1"/>
          </p:cNvPicPr>
          <p:nvPr/>
        </p:nvPicPr>
        <p:blipFill>
          <a:blip r:embed="rId7"/>
          <a:srcRect l="87218" t="6917" b="13711"/>
          <a:stretch/>
        </p:blipFill>
        <p:spPr>
          <a:xfrm>
            <a:off x="949205" y="3145906"/>
            <a:ext cx="1224951" cy="385622"/>
          </a:xfrm>
          <a:prstGeom prst="rect">
            <a:avLst/>
          </a:prstGeom>
        </p:spPr>
      </p:pic>
      <p:pic>
        <p:nvPicPr>
          <p:cNvPr id="34" name="Picture 33">
            <a:extLst>
              <a:ext uri="{FF2B5EF4-FFF2-40B4-BE49-F238E27FC236}">
                <a16:creationId xmlns:a16="http://schemas.microsoft.com/office/drawing/2014/main" id="{D841BC61-1DAE-ABEB-400D-E5B295B420AD}"/>
              </a:ext>
            </a:extLst>
          </p:cNvPr>
          <p:cNvPicPr>
            <a:picLocks noChangeAspect="1"/>
          </p:cNvPicPr>
          <p:nvPr/>
        </p:nvPicPr>
        <p:blipFill>
          <a:blip r:embed="rId7"/>
          <a:srcRect l="58375" t="16458" r="32060" b="20024"/>
          <a:stretch/>
        </p:blipFill>
        <p:spPr>
          <a:xfrm>
            <a:off x="10080926" y="4011475"/>
            <a:ext cx="916582" cy="308601"/>
          </a:xfrm>
          <a:prstGeom prst="rect">
            <a:avLst/>
          </a:prstGeom>
        </p:spPr>
      </p:pic>
      <p:pic>
        <p:nvPicPr>
          <p:cNvPr id="35" name="Picture 34">
            <a:extLst>
              <a:ext uri="{FF2B5EF4-FFF2-40B4-BE49-F238E27FC236}">
                <a16:creationId xmlns:a16="http://schemas.microsoft.com/office/drawing/2014/main" id="{C31EBCE2-F106-ABC8-D4DD-4F58560FE0D2}"/>
              </a:ext>
            </a:extLst>
          </p:cNvPr>
          <p:cNvPicPr>
            <a:picLocks noChangeAspect="1"/>
          </p:cNvPicPr>
          <p:nvPr/>
        </p:nvPicPr>
        <p:blipFill>
          <a:blip r:embed="rId7"/>
          <a:srcRect r="88734" b="24809"/>
          <a:stretch/>
        </p:blipFill>
        <p:spPr>
          <a:xfrm>
            <a:off x="4728144" y="1394895"/>
            <a:ext cx="1079718" cy="365309"/>
          </a:xfrm>
          <a:prstGeom prst="rect">
            <a:avLst/>
          </a:prstGeom>
        </p:spPr>
      </p:pic>
      <p:pic>
        <p:nvPicPr>
          <p:cNvPr id="36" name="Picture 35">
            <a:extLst>
              <a:ext uri="{FF2B5EF4-FFF2-40B4-BE49-F238E27FC236}">
                <a16:creationId xmlns:a16="http://schemas.microsoft.com/office/drawing/2014/main" id="{D0C85C0F-0EC2-BCF6-842F-AC59BA18015C}"/>
              </a:ext>
            </a:extLst>
          </p:cNvPr>
          <p:cNvPicPr>
            <a:picLocks noChangeAspect="1"/>
          </p:cNvPicPr>
          <p:nvPr/>
        </p:nvPicPr>
        <p:blipFill>
          <a:blip r:embed="rId8"/>
          <a:srcRect l="34248" t="16174" r="52623" b="11585"/>
          <a:stretch/>
        </p:blipFill>
        <p:spPr>
          <a:xfrm>
            <a:off x="9088411" y="5381658"/>
            <a:ext cx="1464073" cy="307372"/>
          </a:xfrm>
          <a:prstGeom prst="rect">
            <a:avLst/>
          </a:prstGeom>
        </p:spPr>
      </p:pic>
      <p:pic>
        <p:nvPicPr>
          <p:cNvPr id="40" name="Picture 39">
            <a:extLst>
              <a:ext uri="{FF2B5EF4-FFF2-40B4-BE49-F238E27FC236}">
                <a16:creationId xmlns:a16="http://schemas.microsoft.com/office/drawing/2014/main" id="{DE9479BE-5FD5-CA07-E11D-CB698AEEF6D7}"/>
              </a:ext>
            </a:extLst>
          </p:cNvPr>
          <p:cNvPicPr>
            <a:picLocks noChangeAspect="1"/>
          </p:cNvPicPr>
          <p:nvPr/>
        </p:nvPicPr>
        <p:blipFill>
          <a:blip r:embed="rId8"/>
          <a:srcRect l="67714" t="816" r="20430" b="9808"/>
          <a:stretch/>
        </p:blipFill>
        <p:spPr>
          <a:xfrm>
            <a:off x="7814078" y="5866524"/>
            <a:ext cx="1322126" cy="380272"/>
          </a:xfrm>
          <a:prstGeom prst="rect">
            <a:avLst/>
          </a:prstGeom>
        </p:spPr>
      </p:pic>
      <p:pic>
        <p:nvPicPr>
          <p:cNvPr id="42" name="Picture 41">
            <a:extLst>
              <a:ext uri="{FF2B5EF4-FFF2-40B4-BE49-F238E27FC236}">
                <a16:creationId xmlns:a16="http://schemas.microsoft.com/office/drawing/2014/main" id="{5FFA9735-69A4-1C6A-753B-99FA624FEFAA}"/>
              </a:ext>
            </a:extLst>
          </p:cNvPr>
          <p:cNvPicPr>
            <a:picLocks noChangeAspect="1"/>
          </p:cNvPicPr>
          <p:nvPr/>
        </p:nvPicPr>
        <p:blipFill>
          <a:blip r:embed="rId9"/>
          <a:srcRect t="7724" r="89289" b="8472"/>
          <a:stretch/>
        </p:blipFill>
        <p:spPr>
          <a:xfrm>
            <a:off x="5801698" y="1681783"/>
            <a:ext cx="1169277" cy="420427"/>
          </a:xfrm>
          <a:prstGeom prst="rect">
            <a:avLst/>
          </a:prstGeom>
        </p:spPr>
      </p:pic>
      <p:pic>
        <p:nvPicPr>
          <p:cNvPr id="43" name="Picture 42">
            <a:extLst>
              <a:ext uri="{FF2B5EF4-FFF2-40B4-BE49-F238E27FC236}">
                <a16:creationId xmlns:a16="http://schemas.microsoft.com/office/drawing/2014/main" id="{100A2BD3-5392-666B-5340-DFFC5871C31A}"/>
              </a:ext>
            </a:extLst>
          </p:cNvPr>
          <p:cNvPicPr>
            <a:picLocks noChangeAspect="1"/>
          </p:cNvPicPr>
          <p:nvPr/>
        </p:nvPicPr>
        <p:blipFill>
          <a:blip r:embed="rId9"/>
          <a:srcRect l="16909" r="73217"/>
          <a:stretch/>
        </p:blipFill>
        <p:spPr>
          <a:xfrm>
            <a:off x="1151062" y="2475712"/>
            <a:ext cx="1077883" cy="501676"/>
          </a:xfrm>
          <a:prstGeom prst="rect">
            <a:avLst/>
          </a:prstGeom>
        </p:spPr>
      </p:pic>
      <p:pic>
        <p:nvPicPr>
          <p:cNvPr id="44" name="Picture 43">
            <a:extLst>
              <a:ext uri="{FF2B5EF4-FFF2-40B4-BE49-F238E27FC236}">
                <a16:creationId xmlns:a16="http://schemas.microsoft.com/office/drawing/2014/main" id="{125580DD-0664-1741-953E-1ADA00D1EEC3}"/>
              </a:ext>
            </a:extLst>
          </p:cNvPr>
          <p:cNvPicPr>
            <a:picLocks noChangeAspect="1"/>
          </p:cNvPicPr>
          <p:nvPr/>
        </p:nvPicPr>
        <p:blipFill>
          <a:blip r:embed="rId9"/>
          <a:srcRect l="34103" t="16195" r="56006" b="14595"/>
          <a:stretch/>
        </p:blipFill>
        <p:spPr>
          <a:xfrm>
            <a:off x="4628454" y="1931824"/>
            <a:ext cx="1079718" cy="347212"/>
          </a:xfrm>
          <a:prstGeom prst="rect">
            <a:avLst/>
          </a:prstGeom>
        </p:spPr>
      </p:pic>
      <p:pic>
        <p:nvPicPr>
          <p:cNvPr id="45" name="Picture 44">
            <a:extLst>
              <a:ext uri="{FF2B5EF4-FFF2-40B4-BE49-F238E27FC236}">
                <a16:creationId xmlns:a16="http://schemas.microsoft.com/office/drawing/2014/main" id="{7EA9537F-8446-F9A3-4BCB-12DF78DFC300}"/>
              </a:ext>
            </a:extLst>
          </p:cNvPr>
          <p:cNvPicPr>
            <a:picLocks noChangeAspect="1"/>
          </p:cNvPicPr>
          <p:nvPr/>
        </p:nvPicPr>
        <p:blipFill>
          <a:blip r:embed="rId9"/>
          <a:srcRect l="50409" t="11977" r="37404" b="21822"/>
          <a:stretch/>
        </p:blipFill>
        <p:spPr>
          <a:xfrm>
            <a:off x="10544259" y="3535525"/>
            <a:ext cx="1330333" cy="332115"/>
          </a:xfrm>
          <a:prstGeom prst="rect">
            <a:avLst/>
          </a:prstGeom>
        </p:spPr>
      </p:pic>
      <p:pic>
        <p:nvPicPr>
          <p:cNvPr id="46" name="Picture 45">
            <a:extLst>
              <a:ext uri="{FF2B5EF4-FFF2-40B4-BE49-F238E27FC236}">
                <a16:creationId xmlns:a16="http://schemas.microsoft.com/office/drawing/2014/main" id="{B091DE60-71CF-1547-8EC8-32AD458A8186}"/>
              </a:ext>
            </a:extLst>
          </p:cNvPr>
          <p:cNvPicPr>
            <a:picLocks noChangeAspect="1"/>
          </p:cNvPicPr>
          <p:nvPr/>
        </p:nvPicPr>
        <p:blipFill>
          <a:blip r:embed="rId9"/>
          <a:srcRect l="67246" t="9064" r="23425" b="12735"/>
          <a:stretch/>
        </p:blipFill>
        <p:spPr>
          <a:xfrm>
            <a:off x="10396609" y="4387988"/>
            <a:ext cx="1018310" cy="392309"/>
          </a:xfrm>
          <a:prstGeom prst="rect">
            <a:avLst/>
          </a:prstGeom>
        </p:spPr>
      </p:pic>
      <p:pic>
        <p:nvPicPr>
          <p:cNvPr id="47" name="Picture 46">
            <a:extLst>
              <a:ext uri="{FF2B5EF4-FFF2-40B4-BE49-F238E27FC236}">
                <a16:creationId xmlns:a16="http://schemas.microsoft.com/office/drawing/2014/main" id="{B1D638E2-EB51-429A-CAA4-80542B8EAD61}"/>
              </a:ext>
            </a:extLst>
          </p:cNvPr>
          <p:cNvPicPr>
            <a:picLocks noChangeAspect="1"/>
          </p:cNvPicPr>
          <p:nvPr/>
        </p:nvPicPr>
        <p:blipFill>
          <a:blip r:embed="rId9"/>
          <a:srcRect l="83890" t="13904" r="7018" b="19895"/>
          <a:stretch/>
        </p:blipFill>
        <p:spPr>
          <a:xfrm>
            <a:off x="1320277" y="5241029"/>
            <a:ext cx="992515" cy="332116"/>
          </a:xfrm>
          <a:prstGeom prst="rect">
            <a:avLst/>
          </a:prstGeom>
        </p:spPr>
      </p:pic>
    </p:spTree>
    <p:extLst>
      <p:ext uri="{BB962C8B-B14F-4D97-AF65-F5344CB8AC3E}">
        <p14:creationId xmlns:p14="http://schemas.microsoft.com/office/powerpoint/2010/main" val="169342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#3 – Icons that Display Text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21</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3178655" y="1533526"/>
            <a:ext cx="5528208" cy="24343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6F1A02-7408-98CF-E165-A2CE7CF9F23B}"/>
              </a:ext>
            </a:extLst>
          </p:cNvPr>
          <p:cNvCxnSpPr>
            <a:cxnSpLocks/>
          </p:cNvCxnSpPr>
          <p:nvPr/>
        </p:nvCxnSpPr>
        <p:spPr>
          <a:xfrm flipV="1">
            <a:off x="6009035" y="4071223"/>
            <a:ext cx="0" cy="115620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EE67266-897A-E1B4-4B90-88B3D0D2F840}"/>
              </a:ext>
            </a:extLst>
          </p:cNvPr>
          <p:cNvSpPr txBox="1"/>
          <p:nvPr/>
        </p:nvSpPr>
        <p:spPr>
          <a:xfrm>
            <a:off x="4656709" y="5227428"/>
            <a:ext cx="2537848" cy="307777"/>
          </a:xfrm>
          <a:prstGeom prst="rect">
            <a:avLst/>
          </a:prstGeom>
          <a:noFill/>
        </p:spPr>
        <p:txBody>
          <a:bodyPr wrap="square" rtlCol="0">
            <a:spAutoFit/>
          </a:bodyPr>
          <a:lstStyle/>
          <a:p>
            <a:r>
              <a:rPr lang="en-US" sz="1400" dirty="0"/>
              <a:t>These icons don’t display text. </a:t>
            </a:r>
          </a:p>
        </p:txBody>
      </p:sp>
      <p:pic>
        <p:nvPicPr>
          <p:cNvPr id="5" name="Picture 4">
            <a:extLst>
              <a:ext uri="{FF2B5EF4-FFF2-40B4-BE49-F238E27FC236}">
                <a16:creationId xmlns:a16="http://schemas.microsoft.com/office/drawing/2014/main" id="{F159B32C-8B13-1676-7C5D-A3B971CA5BC5}"/>
              </a:ext>
            </a:extLst>
          </p:cNvPr>
          <p:cNvPicPr>
            <a:picLocks noChangeAspect="1"/>
          </p:cNvPicPr>
          <p:nvPr/>
        </p:nvPicPr>
        <p:blipFill>
          <a:blip r:embed="rId3"/>
          <a:stretch>
            <a:fillRect/>
          </a:stretch>
        </p:blipFill>
        <p:spPr>
          <a:xfrm>
            <a:off x="5111528" y="3017806"/>
            <a:ext cx="323895" cy="362001"/>
          </a:xfrm>
          <a:prstGeom prst="rect">
            <a:avLst/>
          </a:prstGeom>
        </p:spPr>
      </p:pic>
      <p:pic>
        <p:nvPicPr>
          <p:cNvPr id="6" name="Picture 5">
            <a:extLst>
              <a:ext uri="{FF2B5EF4-FFF2-40B4-BE49-F238E27FC236}">
                <a16:creationId xmlns:a16="http://schemas.microsoft.com/office/drawing/2014/main" id="{85A62F50-C74D-92E7-579D-8255DD6CA52A}"/>
              </a:ext>
            </a:extLst>
          </p:cNvPr>
          <p:cNvPicPr>
            <a:picLocks noChangeAspect="1"/>
          </p:cNvPicPr>
          <p:nvPr/>
        </p:nvPicPr>
        <p:blipFill>
          <a:blip r:embed="rId4"/>
          <a:stretch>
            <a:fillRect/>
          </a:stretch>
        </p:blipFill>
        <p:spPr>
          <a:xfrm>
            <a:off x="3778115" y="2512446"/>
            <a:ext cx="378871" cy="371139"/>
          </a:xfrm>
          <a:prstGeom prst="rect">
            <a:avLst/>
          </a:prstGeom>
        </p:spPr>
      </p:pic>
      <p:pic>
        <p:nvPicPr>
          <p:cNvPr id="33" name="Picture 32">
            <a:extLst>
              <a:ext uri="{FF2B5EF4-FFF2-40B4-BE49-F238E27FC236}">
                <a16:creationId xmlns:a16="http://schemas.microsoft.com/office/drawing/2014/main" id="{EF7B8278-3CDC-3960-9744-6A98DDF070C5}"/>
              </a:ext>
            </a:extLst>
          </p:cNvPr>
          <p:cNvPicPr>
            <a:picLocks noChangeAspect="1"/>
          </p:cNvPicPr>
          <p:nvPr/>
        </p:nvPicPr>
        <p:blipFill>
          <a:blip r:embed="rId5"/>
          <a:stretch>
            <a:fillRect/>
          </a:stretch>
        </p:blipFill>
        <p:spPr>
          <a:xfrm>
            <a:off x="4003195" y="1988151"/>
            <a:ext cx="523948" cy="438211"/>
          </a:xfrm>
          <a:prstGeom prst="rect">
            <a:avLst/>
          </a:prstGeom>
        </p:spPr>
      </p:pic>
      <p:pic>
        <p:nvPicPr>
          <p:cNvPr id="34" name="Picture 33" descr="Icon&#10;&#10;AI-generated content may be incorrect.">
            <a:extLst>
              <a:ext uri="{FF2B5EF4-FFF2-40B4-BE49-F238E27FC236}">
                <a16:creationId xmlns:a16="http://schemas.microsoft.com/office/drawing/2014/main" id="{17CA58D5-78F4-075A-BA72-1E3724D346DF}"/>
              </a:ext>
            </a:extLst>
          </p:cNvPr>
          <p:cNvPicPr>
            <a:picLocks noChangeAspect="1"/>
          </p:cNvPicPr>
          <p:nvPr/>
        </p:nvPicPr>
        <p:blipFill>
          <a:blip r:embed="rId6"/>
          <a:srcRect l="71860" t="4298" r="14731" b="4298"/>
          <a:stretch/>
        </p:blipFill>
        <p:spPr>
          <a:xfrm>
            <a:off x="5022666" y="2468265"/>
            <a:ext cx="406048" cy="401322"/>
          </a:xfrm>
          <a:prstGeom prst="rect">
            <a:avLst/>
          </a:prstGeom>
        </p:spPr>
      </p:pic>
      <p:pic>
        <p:nvPicPr>
          <p:cNvPr id="35" name="Picture 34" descr="Icon&#10;&#10;AI-generated content may be incorrect.">
            <a:extLst>
              <a:ext uri="{FF2B5EF4-FFF2-40B4-BE49-F238E27FC236}">
                <a16:creationId xmlns:a16="http://schemas.microsoft.com/office/drawing/2014/main" id="{B124004D-C18E-D7F1-CD35-BF76310202D7}"/>
              </a:ext>
            </a:extLst>
          </p:cNvPr>
          <p:cNvPicPr>
            <a:picLocks noChangeAspect="1"/>
          </p:cNvPicPr>
          <p:nvPr/>
        </p:nvPicPr>
        <p:blipFill>
          <a:blip r:embed="rId6"/>
          <a:srcRect l="86045" t="5354" r="338" b="3243"/>
          <a:stretch/>
        </p:blipFill>
        <p:spPr>
          <a:xfrm>
            <a:off x="4356337" y="2462612"/>
            <a:ext cx="406048" cy="395191"/>
          </a:xfrm>
          <a:prstGeom prst="rect">
            <a:avLst/>
          </a:prstGeom>
        </p:spPr>
      </p:pic>
      <p:pic>
        <p:nvPicPr>
          <p:cNvPr id="36" name="Picture 35" descr="Icon&#10;&#10;AI-generated content may be incorrect.">
            <a:extLst>
              <a:ext uri="{FF2B5EF4-FFF2-40B4-BE49-F238E27FC236}">
                <a16:creationId xmlns:a16="http://schemas.microsoft.com/office/drawing/2014/main" id="{A43A78A1-3249-32F8-E449-5E828C5CA378}"/>
              </a:ext>
            </a:extLst>
          </p:cNvPr>
          <p:cNvPicPr>
            <a:picLocks noChangeAspect="1"/>
          </p:cNvPicPr>
          <p:nvPr/>
        </p:nvPicPr>
        <p:blipFill>
          <a:blip r:embed="rId6"/>
          <a:srcRect l="57272" t="4180" r="28457" b="2659"/>
          <a:stretch/>
        </p:blipFill>
        <p:spPr>
          <a:xfrm>
            <a:off x="4529671" y="2977981"/>
            <a:ext cx="436291" cy="412910"/>
          </a:xfrm>
          <a:prstGeom prst="rect">
            <a:avLst/>
          </a:prstGeom>
        </p:spPr>
      </p:pic>
      <p:pic>
        <p:nvPicPr>
          <p:cNvPr id="37" name="Picture 36" descr="Icon&#10;&#10;AI-generated content may be incorrect.">
            <a:extLst>
              <a:ext uri="{FF2B5EF4-FFF2-40B4-BE49-F238E27FC236}">
                <a16:creationId xmlns:a16="http://schemas.microsoft.com/office/drawing/2014/main" id="{E4B3519A-0EB2-32B8-29DE-1716E9C0A5CE}"/>
              </a:ext>
            </a:extLst>
          </p:cNvPr>
          <p:cNvPicPr>
            <a:picLocks noChangeAspect="1"/>
          </p:cNvPicPr>
          <p:nvPr/>
        </p:nvPicPr>
        <p:blipFill>
          <a:blip r:embed="rId6"/>
          <a:srcRect l="42872" r="43202"/>
          <a:stretch/>
        </p:blipFill>
        <p:spPr>
          <a:xfrm>
            <a:off x="5656823" y="2490593"/>
            <a:ext cx="357551" cy="390152"/>
          </a:xfrm>
          <a:prstGeom prst="rect">
            <a:avLst/>
          </a:prstGeom>
        </p:spPr>
      </p:pic>
      <p:pic>
        <p:nvPicPr>
          <p:cNvPr id="38" name="Picture 37" descr="Icon&#10;&#10;AI-generated content may be incorrect.">
            <a:extLst>
              <a:ext uri="{FF2B5EF4-FFF2-40B4-BE49-F238E27FC236}">
                <a16:creationId xmlns:a16="http://schemas.microsoft.com/office/drawing/2014/main" id="{D951BCA8-69F4-61AF-E2B5-FA782A2B10CC}"/>
              </a:ext>
            </a:extLst>
          </p:cNvPr>
          <p:cNvPicPr>
            <a:picLocks noChangeAspect="1"/>
          </p:cNvPicPr>
          <p:nvPr/>
        </p:nvPicPr>
        <p:blipFill>
          <a:blip r:embed="rId6"/>
          <a:srcRect l="28573" t="3669" r="57395" b="684"/>
          <a:stretch/>
        </p:blipFill>
        <p:spPr>
          <a:xfrm>
            <a:off x="3953962" y="2983798"/>
            <a:ext cx="406048" cy="401275"/>
          </a:xfrm>
          <a:prstGeom prst="rect">
            <a:avLst/>
          </a:prstGeom>
        </p:spPr>
      </p:pic>
      <p:pic>
        <p:nvPicPr>
          <p:cNvPr id="39" name="Picture 38" descr="Icon&#10;&#10;AI-generated content may be incorrect.">
            <a:extLst>
              <a:ext uri="{FF2B5EF4-FFF2-40B4-BE49-F238E27FC236}">
                <a16:creationId xmlns:a16="http://schemas.microsoft.com/office/drawing/2014/main" id="{96F1DA17-DF0F-D57A-33E8-05C304141922}"/>
              </a:ext>
            </a:extLst>
          </p:cNvPr>
          <p:cNvPicPr>
            <a:picLocks noChangeAspect="1"/>
          </p:cNvPicPr>
          <p:nvPr/>
        </p:nvPicPr>
        <p:blipFill>
          <a:blip r:embed="rId6"/>
          <a:srcRect l="14144" t="5113" r="71689" b="2121"/>
          <a:stretch/>
        </p:blipFill>
        <p:spPr>
          <a:xfrm>
            <a:off x="6127122" y="2484098"/>
            <a:ext cx="406048" cy="385489"/>
          </a:xfrm>
          <a:prstGeom prst="rect">
            <a:avLst/>
          </a:prstGeom>
        </p:spPr>
      </p:pic>
      <p:pic>
        <p:nvPicPr>
          <p:cNvPr id="40" name="Picture 39" descr="Icon&#10;&#10;AI-generated content may be incorrect.">
            <a:extLst>
              <a:ext uri="{FF2B5EF4-FFF2-40B4-BE49-F238E27FC236}">
                <a16:creationId xmlns:a16="http://schemas.microsoft.com/office/drawing/2014/main" id="{8FF3A436-C107-A003-73EF-597F2D88E9F2}"/>
              </a:ext>
            </a:extLst>
          </p:cNvPr>
          <p:cNvPicPr>
            <a:picLocks noChangeAspect="1"/>
          </p:cNvPicPr>
          <p:nvPr/>
        </p:nvPicPr>
        <p:blipFill>
          <a:blip r:embed="rId6"/>
          <a:srcRect l="403" t="3338" r="86078" b="4128"/>
          <a:stretch/>
        </p:blipFill>
        <p:spPr>
          <a:xfrm>
            <a:off x="4723810" y="1949475"/>
            <a:ext cx="406048" cy="402937"/>
          </a:xfrm>
          <a:prstGeom prst="rect">
            <a:avLst/>
          </a:prstGeom>
        </p:spPr>
      </p:pic>
      <p:pic>
        <p:nvPicPr>
          <p:cNvPr id="52" name="Picture 51">
            <a:extLst>
              <a:ext uri="{FF2B5EF4-FFF2-40B4-BE49-F238E27FC236}">
                <a16:creationId xmlns:a16="http://schemas.microsoft.com/office/drawing/2014/main" id="{8AAC7410-1B86-B35D-2AA1-B4FE1C246724}"/>
              </a:ext>
            </a:extLst>
          </p:cNvPr>
          <p:cNvPicPr>
            <a:picLocks noChangeAspect="1"/>
          </p:cNvPicPr>
          <p:nvPr/>
        </p:nvPicPr>
        <p:blipFill>
          <a:blip r:embed="rId7"/>
          <a:stretch>
            <a:fillRect/>
          </a:stretch>
        </p:blipFill>
        <p:spPr>
          <a:xfrm>
            <a:off x="6662674" y="3067564"/>
            <a:ext cx="314369" cy="295316"/>
          </a:xfrm>
          <a:prstGeom prst="rect">
            <a:avLst/>
          </a:prstGeom>
        </p:spPr>
      </p:pic>
      <p:pic>
        <p:nvPicPr>
          <p:cNvPr id="54" name="Picture 53" descr="Shape, icon&#10;&#10;AI-generated content may be incorrect.">
            <a:extLst>
              <a:ext uri="{FF2B5EF4-FFF2-40B4-BE49-F238E27FC236}">
                <a16:creationId xmlns:a16="http://schemas.microsoft.com/office/drawing/2014/main" id="{39586AAF-90E0-F89A-03F1-42E124FF4181}"/>
              </a:ext>
            </a:extLst>
          </p:cNvPr>
          <p:cNvPicPr>
            <a:picLocks noChangeAspect="1"/>
          </p:cNvPicPr>
          <p:nvPr/>
        </p:nvPicPr>
        <p:blipFill>
          <a:blip r:embed="rId8"/>
          <a:srcRect l="20340" t="13490" r="17459" b="9597"/>
          <a:stretch/>
        </p:blipFill>
        <p:spPr>
          <a:xfrm>
            <a:off x="7279237" y="2462489"/>
            <a:ext cx="420709" cy="381000"/>
          </a:xfrm>
          <a:prstGeom prst="rect">
            <a:avLst/>
          </a:prstGeom>
        </p:spPr>
      </p:pic>
      <p:pic>
        <p:nvPicPr>
          <p:cNvPr id="56" name="Picture 55" descr="Icon&#10;&#10;AI-generated content may be incorrect.">
            <a:extLst>
              <a:ext uri="{FF2B5EF4-FFF2-40B4-BE49-F238E27FC236}">
                <a16:creationId xmlns:a16="http://schemas.microsoft.com/office/drawing/2014/main" id="{69F7201B-64F7-FC92-2782-A30189671BC5}"/>
              </a:ext>
            </a:extLst>
          </p:cNvPr>
          <p:cNvPicPr>
            <a:picLocks noChangeAspect="1"/>
          </p:cNvPicPr>
          <p:nvPr/>
        </p:nvPicPr>
        <p:blipFill>
          <a:blip r:embed="rId9"/>
          <a:srcRect l="3212" t="21322" r="65879" b="19658"/>
          <a:stretch/>
        </p:blipFill>
        <p:spPr>
          <a:xfrm>
            <a:off x="5700287" y="2986505"/>
            <a:ext cx="323896" cy="348598"/>
          </a:xfrm>
          <a:prstGeom prst="rect">
            <a:avLst/>
          </a:prstGeom>
        </p:spPr>
      </p:pic>
      <p:pic>
        <p:nvPicPr>
          <p:cNvPr id="58" name="Picture 57">
            <a:extLst>
              <a:ext uri="{FF2B5EF4-FFF2-40B4-BE49-F238E27FC236}">
                <a16:creationId xmlns:a16="http://schemas.microsoft.com/office/drawing/2014/main" id="{A03FC07F-282D-3C8A-815D-472531FB5E43}"/>
              </a:ext>
            </a:extLst>
          </p:cNvPr>
          <p:cNvPicPr>
            <a:picLocks noChangeAspect="1"/>
          </p:cNvPicPr>
          <p:nvPr/>
        </p:nvPicPr>
        <p:blipFill>
          <a:blip r:embed="rId10"/>
          <a:srcRect l="-6451" t="22733" r="-1" b="11559"/>
          <a:stretch/>
        </p:blipFill>
        <p:spPr>
          <a:xfrm>
            <a:off x="6157162" y="3034098"/>
            <a:ext cx="314369" cy="356793"/>
          </a:xfrm>
          <a:prstGeom prst="rect">
            <a:avLst/>
          </a:prstGeom>
        </p:spPr>
      </p:pic>
      <p:pic>
        <p:nvPicPr>
          <p:cNvPr id="60" name="Picture 59">
            <a:extLst>
              <a:ext uri="{FF2B5EF4-FFF2-40B4-BE49-F238E27FC236}">
                <a16:creationId xmlns:a16="http://schemas.microsoft.com/office/drawing/2014/main" id="{EFFB1840-10F5-9141-06D7-846F62ACF16B}"/>
              </a:ext>
            </a:extLst>
          </p:cNvPr>
          <p:cNvPicPr>
            <a:picLocks noChangeAspect="1"/>
          </p:cNvPicPr>
          <p:nvPr/>
        </p:nvPicPr>
        <p:blipFill>
          <a:blip r:embed="rId11"/>
          <a:stretch>
            <a:fillRect/>
          </a:stretch>
        </p:blipFill>
        <p:spPr>
          <a:xfrm>
            <a:off x="5326525" y="1976672"/>
            <a:ext cx="485843" cy="390580"/>
          </a:xfrm>
          <a:prstGeom prst="rect">
            <a:avLst/>
          </a:prstGeom>
        </p:spPr>
      </p:pic>
      <p:pic>
        <p:nvPicPr>
          <p:cNvPr id="62" name="Picture 61">
            <a:extLst>
              <a:ext uri="{FF2B5EF4-FFF2-40B4-BE49-F238E27FC236}">
                <a16:creationId xmlns:a16="http://schemas.microsoft.com/office/drawing/2014/main" id="{5D7179A0-4039-DD5A-896D-9193A9B072AB}"/>
              </a:ext>
            </a:extLst>
          </p:cNvPr>
          <p:cNvPicPr>
            <a:picLocks noChangeAspect="1"/>
          </p:cNvPicPr>
          <p:nvPr/>
        </p:nvPicPr>
        <p:blipFill>
          <a:blip r:embed="rId12"/>
          <a:stretch>
            <a:fillRect/>
          </a:stretch>
        </p:blipFill>
        <p:spPr>
          <a:xfrm>
            <a:off x="6574376" y="1895148"/>
            <a:ext cx="495369" cy="457264"/>
          </a:xfrm>
          <a:prstGeom prst="rect">
            <a:avLst/>
          </a:prstGeom>
        </p:spPr>
      </p:pic>
      <p:pic>
        <p:nvPicPr>
          <p:cNvPr id="66" name="Picture 65">
            <a:extLst>
              <a:ext uri="{FF2B5EF4-FFF2-40B4-BE49-F238E27FC236}">
                <a16:creationId xmlns:a16="http://schemas.microsoft.com/office/drawing/2014/main" id="{8B5D205A-AE88-E95D-04FE-0CC91F2454F3}"/>
              </a:ext>
            </a:extLst>
          </p:cNvPr>
          <p:cNvPicPr>
            <a:picLocks noChangeAspect="1"/>
          </p:cNvPicPr>
          <p:nvPr/>
        </p:nvPicPr>
        <p:blipFill>
          <a:blip r:embed="rId13"/>
          <a:stretch>
            <a:fillRect/>
          </a:stretch>
        </p:blipFill>
        <p:spPr>
          <a:xfrm>
            <a:off x="7155741" y="1915143"/>
            <a:ext cx="523948" cy="431487"/>
          </a:xfrm>
          <a:prstGeom prst="rect">
            <a:avLst/>
          </a:prstGeom>
        </p:spPr>
      </p:pic>
      <p:pic>
        <p:nvPicPr>
          <p:cNvPr id="69" name="Picture 68">
            <a:extLst>
              <a:ext uri="{FF2B5EF4-FFF2-40B4-BE49-F238E27FC236}">
                <a16:creationId xmlns:a16="http://schemas.microsoft.com/office/drawing/2014/main" id="{A15F6E30-A3E0-204A-3578-B00FB9A37CB3}"/>
              </a:ext>
            </a:extLst>
          </p:cNvPr>
          <p:cNvPicPr>
            <a:picLocks noChangeAspect="1"/>
          </p:cNvPicPr>
          <p:nvPr/>
        </p:nvPicPr>
        <p:blipFill>
          <a:blip r:embed="rId14"/>
          <a:stretch>
            <a:fillRect/>
          </a:stretch>
        </p:blipFill>
        <p:spPr>
          <a:xfrm>
            <a:off x="7716571" y="2372587"/>
            <a:ext cx="574440" cy="508158"/>
          </a:xfrm>
          <a:prstGeom prst="rect">
            <a:avLst/>
          </a:prstGeom>
        </p:spPr>
      </p:pic>
      <p:pic>
        <p:nvPicPr>
          <p:cNvPr id="71" name="Picture 70">
            <a:extLst>
              <a:ext uri="{FF2B5EF4-FFF2-40B4-BE49-F238E27FC236}">
                <a16:creationId xmlns:a16="http://schemas.microsoft.com/office/drawing/2014/main" id="{6DFE7953-3F54-69B9-C371-9DAF5FAFF3E5}"/>
              </a:ext>
            </a:extLst>
          </p:cNvPr>
          <p:cNvPicPr>
            <a:picLocks noChangeAspect="1"/>
          </p:cNvPicPr>
          <p:nvPr/>
        </p:nvPicPr>
        <p:blipFill>
          <a:blip r:embed="rId15"/>
          <a:stretch>
            <a:fillRect/>
          </a:stretch>
        </p:blipFill>
        <p:spPr>
          <a:xfrm>
            <a:off x="6009035" y="1948163"/>
            <a:ext cx="327064" cy="405560"/>
          </a:xfrm>
          <a:prstGeom prst="rect">
            <a:avLst/>
          </a:prstGeom>
        </p:spPr>
      </p:pic>
      <p:pic>
        <p:nvPicPr>
          <p:cNvPr id="72" name="Picture 71" descr="Icon&#10;&#10;AI-generated content may be incorrect.">
            <a:extLst>
              <a:ext uri="{FF2B5EF4-FFF2-40B4-BE49-F238E27FC236}">
                <a16:creationId xmlns:a16="http://schemas.microsoft.com/office/drawing/2014/main" id="{1D756537-52D6-E3E8-F725-570EB242E581}"/>
              </a:ext>
            </a:extLst>
          </p:cNvPr>
          <p:cNvPicPr>
            <a:picLocks noChangeAspect="1"/>
          </p:cNvPicPr>
          <p:nvPr/>
        </p:nvPicPr>
        <p:blipFill>
          <a:blip r:embed="rId9"/>
          <a:srcRect l="57632" t="20511" r="4191" b="11756"/>
          <a:stretch/>
        </p:blipFill>
        <p:spPr>
          <a:xfrm>
            <a:off x="6710579" y="2487294"/>
            <a:ext cx="400050" cy="400050"/>
          </a:xfrm>
          <a:prstGeom prst="rect">
            <a:avLst/>
          </a:prstGeom>
        </p:spPr>
      </p:pic>
    </p:spTree>
    <p:extLst>
      <p:ext uri="{BB962C8B-B14F-4D97-AF65-F5344CB8AC3E}">
        <p14:creationId xmlns:p14="http://schemas.microsoft.com/office/powerpoint/2010/main" val="103477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#4 – Graph Icons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1204448" y="6359661"/>
            <a:ext cx="987552" cy="365125"/>
          </a:xfrm>
        </p:spPr>
        <p:txBody>
          <a:bodyPr/>
          <a:lstStyle/>
          <a:p>
            <a:fld id="{A49DFD55-3C28-40EF-9E31-A92D2E4017FF}" type="slidenum">
              <a:rPr lang="en-US" smtClean="0"/>
              <a:pPr/>
              <a:t>22</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1819232" y="1759379"/>
            <a:ext cx="7947033" cy="24343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6F1A02-7408-98CF-E165-A2CE7CF9F23B}"/>
              </a:ext>
            </a:extLst>
          </p:cNvPr>
          <p:cNvCxnSpPr>
            <a:cxnSpLocks/>
          </p:cNvCxnSpPr>
          <p:nvPr/>
        </p:nvCxnSpPr>
        <p:spPr>
          <a:xfrm flipV="1">
            <a:off x="5744139" y="4257652"/>
            <a:ext cx="0" cy="115620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EE67266-897A-E1B4-4B90-88B3D0D2F840}"/>
              </a:ext>
            </a:extLst>
          </p:cNvPr>
          <p:cNvSpPr txBox="1"/>
          <p:nvPr/>
        </p:nvSpPr>
        <p:spPr>
          <a:xfrm>
            <a:off x="2340057" y="5412107"/>
            <a:ext cx="7358125" cy="307777"/>
          </a:xfrm>
          <a:prstGeom prst="rect">
            <a:avLst/>
          </a:prstGeom>
          <a:noFill/>
        </p:spPr>
        <p:txBody>
          <a:bodyPr wrap="square" rtlCol="0">
            <a:spAutoFit/>
          </a:bodyPr>
          <a:lstStyle/>
          <a:p>
            <a:r>
              <a:rPr lang="en-US" sz="1400" dirty="0"/>
              <a:t>These graph icons aren’t reiterated in any of the graphs/visualizations that appear on the site. </a:t>
            </a:r>
          </a:p>
        </p:txBody>
      </p:sp>
      <p:pic>
        <p:nvPicPr>
          <p:cNvPr id="4" name="Picture 3">
            <a:extLst>
              <a:ext uri="{FF2B5EF4-FFF2-40B4-BE49-F238E27FC236}">
                <a16:creationId xmlns:a16="http://schemas.microsoft.com/office/drawing/2014/main" id="{F8EC988C-0C6D-F9DE-BCAB-41548AA26C3D}"/>
              </a:ext>
            </a:extLst>
          </p:cNvPr>
          <p:cNvPicPr>
            <a:picLocks noChangeAspect="1"/>
          </p:cNvPicPr>
          <p:nvPr/>
        </p:nvPicPr>
        <p:blipFill>
          <a:blip r:embed="rId3"/>
          <a:srcRect l="28552" t="7014" r="56555" b="22646"/>
          <a:stretch/>
        </p:blipFill>
        <p:spPr>
          <a:xfrm>
            <a:off x="2707234" y="2752367"/>
            <a:ext cx="1427292" cy="341736"/>
          </a:xfrm>
          <a:prstGeom prst="rect">
            <a:avLst/>
          </a:prstGeom>
        </p:spPr>
      </p:pic>
      <p:pic>
        <p:nvPicPr>
          <p:cNvPr id="8" name="Picture 7">
            <a:extLst>
              <a:ext uri="{FF2B5EF4-FFF2-40B4-BE49-F238E27FC236}">
                <a16:creationId xmlns:a16="http://schemas.microsoft.com/office/drawing/2014/main" id="{0910C0A1-4F97-AA15-CA8C-1133A77857EE}"/>
              </a:ext>
            </a:extLst>
          </p:cNvPr>
          <p:cNvPicPr>
            <a:picLocks noChangeAspect="1"/>
          </p:cNvPicPr>
          <p:nvPr/>
        </p:nvPicPr>
        <p:blipFill>
          <a:blip r:embed="rId4"/>
          <a:srcRect r="85974" b="9366"/>
          <a:stretch/>
        </p:blipFill>
        <p:spPr>
          <a:xfrm>
            <a:off x="6019120" y="3285524"/>
            <a:ext cx="1564066" cy="385622"/>
          </a:xfrm>
          <a:prstGeom prst="rect">
            <a:avLst/>
          </a:prstGeom>
        </p:spPr>
      </p:pic>
      <p:pic>
        <p:nvPicPr>
          <p:cNvPr id="9" name="Picture 8">
            <a:extLst>
              <a:ext uri="{FF2B5EF4-FFF2-40B4-BE49-F238E27FC236}">
                <a16:creationId xmlns:a16="http://schemas.microsoft.com/office/drawing/2014/main" id="{26D2D214-BEA1-2406-95C5-E25E37B9E8F0}"/>
              </a:ext>
            </a:extLst>
          </p:cNvPr>
          <p:cNvPicPr>
            <a:picLocks noChangeAspect="1"/>
          </p:cNvPicPr>
          <p:nvPr/>
        </p:nvPicPr>
        <p:blipFill>
          <a:blip r:embed="rId3"/>
          <a:srcRect l="58375" t="16458" r="32060" b="20024"/>
          <a:stretch/>
        </p:blipFill>
        <p:spPr>
          <a:xfrm>
            <a:off x="6316203" y="2859152"/>
            <a:ext cx="916582" cy="308601"/>
          </a:xfrm>
          <a:prstGeom prst="rect">
            <a:avLst/>
          </a:prstGeom>
        </p:spPr>
      </p:pic>
      <p:pic>
        <p:nvPicPr>
          <p:cNvPr id="10" name="Picture 9">
            <a:extLst>
              <a:ext uri="{FF2B5EF4-FFF2-40B4-BE49-F238E27FC236}">
                <a16:creationId xmlns:a16="http://schemas.microsoft.com/office/drawing/2014/main" id="{5DE79C1C-4590-2524-4FB1-4F3E137F8C1C}"/>
              </a:ext>
            </a:extLst>
          </p:cNvPr>
          <p:cNvPicPr>
            <a:picLocks noChangeAspect="1"/>
          </p:cNvPicPr>
          <p:nvPr/>
        </p:nvPicPr>
        <p:blipFill>
          <a:blip r:embed="rId3"/>
          <a:srcRect r="88734" b="24809"/>
          <a:stretch/>
        </p:blipFill>
        <p:spPr>
          <a:xfrm>
            <a:off x="4618447" y="2195022"/>
            <a:ext cx="1079718" cy="365309"/>
          </a:xfrm>
          <a:prstGeom prst="rect">
            <a:avLst/>
          </a:prstGeom>
        </p:spPr>
      </p:pic>
      <p:pic>
        <p:nvPicPr>
          <p:cNvPr id="11" name="Picture 10">
            <a:extLst>
              <a:ext uri="{FF2B5EF4-FFF2-40B4-BE49-F238E27FC236}">
                <a16:creationId xmlns:a16="http://schemas.microsoft.com/office/drawing/2014/main" id="{1D2C0CFE-5064-2D3C-D44F-BFCBBC4792F5}"/>
              </a:ext>
            </a:extLst>
          </p:cNvPr>
          <p:cNvPicPr>
            <a:picLocks noChangeAspect="1"/>
          </p:cNvPicPr>
          <p:nvPr/>
        </p:nvPicPr>
        <p:blipFill>
          <a:blip r:embed="rId4"/>
          <a:srcRect l="34248" t="16174" r="52623" b="11585"/>
          <a:stretch/>
        </p:blipFill>
        <p:spPr>
          <a:xfrm>
            <a:off x="4426270" y="3294157"/>
            <a:ext cx="1464073" cy="307372"/>
          </a:xfrm>
          <a:prstGeom prst="rect">
            <a:avLst/>
          </a:prstGeom>
        </p:spPr>
      </p:pic>
      <p:pic>
        <p:nvPicPr>
          <p:cNvPr id="12" name="Picture 11">
            <a:extLst>
              <a:ext uri="{FF2B5EF4-FFF2-40B4-BE49-F238E27FC236}">
                <a16:creationId xmlns:a16="http://schemas.microsoft.com/office/drawing/2014/main" id="{386B50AE-0D56-78E1-D077-3CE1A1FF0AAB}"/>
              </a:ext>
            </a:extLst>
          </p:cNvPr>
          <p:cNvPicPr>
            <a:picLocks noChangeAspect="1"/>
          </p:cNvPicPr>
          <p:nvPr/>
        </p:nvPicPr>
        <p:blipFill>
          <a:blip r:embed="rId5"/>
          <a:srcRect t="7724" r="89289" b="8472"/>
          <a:stretch/>
        </p:blipFill>
        <p:spPr>
          <a:xfrm>
            <a:off x="6316054" y="2196794"/>
            <a:ext cx="1169277" cy="420427"/>
          </a:xfrm>
          <a:prstGeom prst="rect">
            <a:avLst/>
          </a:prstGeom>
        </p:spPr>
      </p:pic>
      <p:pic>
        <p:nvPicPr>
          <p:cNvPr id="13" name="Picture 12">
            <a:extLst>
              <a:ext uri="{FF2B5EF4-FFF2-40B4-BE49-F238E27FC236}">
                <a16:creationId xmlns:a16="http://schemas.microsoft.com/office/drawing/2014/main" id="{5448A8F8-AA78-9269-0BCA-A1FFDCC1BC7A}"/>
              </a:ext>
            </a:extLst>
          </p:cNvPr>
          <p:cNvPicPr>
            <a:picLocks noChangeAspect="1"/>
          </p:cNvPicPr>
          <p:nvPr/>
        </p:nvPicPr>
        <p:blipFill>
          <a:blip r:embed="rId5"/>
          <a:srcRect l="16909" t="-1360" r="73217" b="17555"/>
          <a:stretch/>
        </p:blipFill>
        <p:spPr>
          <a:xfrm>
            <a:off x="7787801" y="2272837"/>
            <a:ext cx="1077883" cy="420427"/>
          </a:xfrm>
          <a:prstGeom prst="rect">
            <a:avLst/>
          </a:prstGeom>
        </p:spPr>
      </p:pic>
      <p:pic>
        <p:nvPicPr>
          <p:cNvPr id="14" name="Picture 13">
            <a:extLst>
              <a:ext uri="{FF2B5EF4-FFF2-40B4-BE49-F238E27FC236}">
                <a16:creationId xmlns:a16="http://schemas.microsoft.com/office/drawing/2014/main" id="{248FAB93-6638-AAF2-A332-B09DB70A2CCD}"/>
              </a:ext>
            </a:extLst>
          </p:cNvPr>
          <p:cNvPicPr>
            <a:picLocks noChangeAspect="1"/>
          </p:cNvPicPr>
          <p:nvPr/>
        </p:nvPicPr>
        <p:blipFill>
          <a:blip r:embed="rId5"/>
          <a:srcRect l="34103" t="16195" r="56006" b="14595"/>
          <a:stretch/>
        </p:blipFill>
        <p:spPr>
          <a:xfrm>
            <a:off x="3036422" y="2309445"/>
            <a:ext cx="1079718" cy="347212"/>
          </a:xfrm>
          <a:prstGeom prst="rect">
            <a:avLst/>
          </a:prstGeom>
        </p:spPr>
      </p:pic>
      <p:pic>
        <p:nvPicPr>
          <p:cNvPr id="15" name="Picture 14">
            <a:extLst>
              <a:ext uri="{FF2B5EF4-FFF2-40B4-BE49-F238E27FC236}">
                <a16:creationId xmlns:a16="http://schemas.microsoft.com/office/drawing/2014/main" id="{6BEE99AA-7019-EEF6-94C5-94AB87C0E412}"/>
              </a:ext>
            </a:extLst>
          </p:cNvPr>
          <p:cNvPicPr>
            <a:picLocks noChangeAspect="1"/>
          </p:cNvPicPr>
          <p:nvPr/>
        </p:nvPicPr>
        <p:blipFill>
          <a:blip r:embed="rId5"/>
          <a:srcRect l="50409" t="11977" r="37404" b="21822"/>
          <a:stretch/>
        </p:blipFill>
        <p:spPr>
          <a:xfrm>
            <a:off x="4560010" y="2763926"/>
            <a:ext cx="1330333" cy="332115"/>
          </a:xfrm>
          <a:prstGeom prst="rect">
            <a:avLst/>
          </a:prstGeom>
        </p:spPr>
      </p:pic>
      <p:pic>
        <p:nvPicPr>
          <p:cNvPr id="16" name="Picture 15">
            <a:extLst>
              <a:ext uri="{FF2B5EF4-FFF2-40B4-BE49-F238E27FC236}">
                <a16:creationId xmlns:a16="http://schemas.microsoft.com/office/drawing/2014/main" id="{3C609315-31D6-75CC-D279-45DF47E76E3D}"/>
              </a:ext>
            </a:extLst>
          </p:cNvPr>
          <p:cNvPicPr>
            <a:picLocks noChangeAspect="1"/>
          </p:cNvPicPr>
          <p:nvPr/>
        </p:nvPicPr>
        <p:blipFill>
          <a:blip r:embed="rId5"/>
          <a:srcRect l="67246" t="9064" r="23425" b="12735"/>
          <a:stretch/>
        </p:blipFill>
        <p:spPr>
          <a:xfrm>
            <a:off x="2865602" y="3285524"/>
            <a:ext cx="1018310" cy="392309"/>
          </a:xfrm>
          <a:prstGeom prst="rect">
            <a:avLst/>
          </a:prstGeom>
        </p:spPr>
      </p:pic>
      <p:pic>
        <p:nvPicPr>
          <p:cNvPr id="17" name="Picture 16">
            <a:extLst>
              <a:ext uri="{FF2B5EF4-FFF2-40B4-BE49-F238E27FC236}">
                <a16:creationId xmlns:a16="http://schemas.microsoft.com/office/drawing/2014/main" id="{200D4FCE-1EEC-640A-51A7-E55803B4851A}"/>
              </a:ext>
            </a:extLst>
          </p:cNvPr>
          <p:cNvPicPr>
            <a:picLocks noChangeAspect="1"/>
          </p:cNvPicPr>
          <p:nvPr/>
        </p:nvPicPr>
        <p:blipFill>
          <a:blip r:embed="rId5"/>
          <a:srcRect l="83890" t="13904" r="7018" b="19895"/>
          <a:stretch/>
        </p:blipFill>
        <p:spPr>
          <a:xfrm>
            <a:off x="7787801" y="2834843"/>
            <a:ext cx="992515" cy="332116"/>
          </a:xfrm>
          <a:prstGeom prst="rect">
            <a:avLst/>
          </a:prstGeom>
        </p:spPr>
      </p:pic>
    </p:spTree>
    <p:extLst>
      <p:ext uri="{BB962C8B-B14F-4D97-AF65-F5344CB8AC3E}">
        <p14:creationId xmlns:p14="http://schemas.microsoft.com/office/powerpoint/2010/main" val="137881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Icon Design Inconsistency #4 – Graph Icons cont.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23</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1979721" y="1586850"/>
            <a:ext cx="6356411" cy="200860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6F1A02-7408-98CF-E165-A2CE7CF9F23B}"/>
              </a:ext>
            </a:extLst>
          </p:cNvPr>
          <p:cNvCxnSpPr>
            <a:cxnSpLocks/>
          </p:cNvCxnSpPr>
          <p:nvPr/>
        </p:nvCxnSpPr>
        <p:spPr>
          <a:xfrm flipV="1">
            <a:off x="5077366" y="3688856"/>
            <a:ext cx="0" cy="115620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EE67266-897A-E1B4-4B90-88B3D0D2F840}"/>
              </a:ext>
            </a:extLst>
          </p:cNvPr>
          <p:cNvSpPr txBox="1"/>
          <p:nvPr/>
        </p:nvSpPr>
        <p:spPr>
          <a:xfrm>
            <a:off x="2183932" y="4845061"/>
            <a:ext cx="5947988" cy="307777"/>
          </a:xfrm>
          <a:prstGeom prst="rect">
            <a:avLst/>
          </a:prstGeom>
          <a:noFill/>
        </p:spPr>
        <p:txBody>
          <a:bodyPr wrap="square" rtlCol="0">
            <a:spAutoFit/>
          </a:bodyPr>
          <a:lstStyle/>
          <a:p>
            <a:r>
              <a:rPr lang="en-US" sz="1400" dirty="0"/>
              <a:t>These 2 graph icons have the same text but different visual representations. </a:t>
            </a:r>
          </a:p>
        </p:txBody>
      </p:sp>
      <p:pic>
        <p:nvPicPr>
          <p:cNvPr id="5" name="Picture 4">
            <a:extLst>
              <a:ext uri="{FF2B5EF4-FFF2-40B4-BE49-F238E27FC236}">
                <a16:creationId xmlns:a16="http://schemas.microsoft.com/office/drawing/2014/main" id="{89E7A8A7-6C72-FB25-8B5E-4D453599325A}"/>
              </a:ext>
            </a:extLst>
          </p:cNvPr>
          <p:cNvPicPr>
            <a:picLocks noChangeAspect="1"/>
          </p:cNvPicPr>
          <p:nvPr/>
        </p:nvPicPr>
        <p:blipFill>
          <a:blip r:embed="rId3"/>
          <a:srcRect l="34248" t="16174" r="52623" b="11585"/>
          <a:stretch/>
        </p:blipFill>
        <p:spPr>
          <a:xfrm>
            <a:off x="2545970" y="2425047"/>
            <a:ext cx="2868577" cy="602238"/>
          </a:xfrm>
          <a:prstGeom prst="rect">
            <a:avLst/>
          </a:prstGeom>
        </p:spPr>
      </p:pic>
      <p:pic>
        <p:nvPicPr>
          <p:cNvPr id="6" name="Picture 5">
            <a:extLst>
              <a:ext uri="{FF2B5EF4-FFF2-40B4-BE49-F238E27FC236}">
                <a16:creationId xmlns:a16="http://schemas.microsoft.com/office/drawing/2014/main" id="{3D9C97E2-CAC7-E5EB-692A-AFC5280C5F66}"/>
              </a:ext>
            </a:extLst>
          </p:cNvPr>
          <p:cNvPicPr>
            <a:picLocks noChangeAspect="1"/>
          </p:cNvPicPr>
          <p:nvPr/>
        </p:nvPicPr>
        <p:blipFill>
          <a:blip r:embed="rId4"/>
          <a:srcRect l="16909" t="4717" r="73217" b="1568"/>
          <a:stretch/>
        </p:blipFill>
        <p:spPr>
          <a:xfrm>
            <a:off x="5759868" y="2308194"/>
            <a:ext cx="1648652" cy="719091"/>
          </a:xfrm>
          <a:prstGeom prst="rect">
            <a:avLst/>
          </a:prstGeom>
        </p:spPr>
      </p:pic>
    </p:spTree>
    <p:extLst>
      <p:ext uri="{BB962C8B-B14F-4D97-AF65-F5344CB8AC3E}">
        <p14:creationId xmlns:p14="http://schemas.microsoft.com/office/powerpoint/2010/main" val="159427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94500" y="2881745"/>
            <a:ext cx="4941771" cy="1607208"/>
          </a:xfrm>
        </p:spPr>
        <p:txBody>
          <a:bodyPr anchor="ctr"/>
          <a:lstStyle/>
          <a:p>
            <a:r>
              <a:rPr lang="en-US" cap="none" dirty="0">
                <a:latin typeface="Arial" panose="020B0604020202020204" pitchFamily="34" charset="0"/>
                <a:cs typeface="Arial" panose="020B0604020202020204" pitchFamily="34" charset="0"/>
              </a:rPr>
              <a:t>Text Design Inconsistencies</a:t>
            </a:r>
          </a:p>
        </p:txBody>
      </p:sp>
    </p:spTree>
    <p:extLst>
      <p:ext uri="{BB962C8B-B14F-4D97-AF65-F5344CB8AC3E}">
        <p14:creationId xmlns:p14="http://schemas.microsoft.com/office/powerpoint/2010/main" val="3777939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Text Design Inconsistency #1 – URL Functionality and Design</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25</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124995" y="1407310"/>
            <a:ext cx="5971005" cy="230504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F6F1A02-7408-98CF-E165-A2CE7CF9F23B}"/>
              </a:ext>
            </a:extLst>
          </p:cNvPr>
          <p:cNvCxnSpPr>
            <a:cxnSpLocks/>
          </p:cNvCxnSpPr>
          <p:nvPr/>
        </p:nvCxnSpPr>
        <p:spPr>
          <a:xfrm flipV="1">
            <a:off x="3106320" y="3756987"/>
            <a:ext cx="0" cy="115620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EE67266-897A-E1B4-4B90-88B3D0D2F840}"/>
              </a:ext>
            </a:extLst>
          </p:cNvPr>
          <p:cNvSpPr txBox="1"/>
          <p:nvPr/>
        </p:nvSpPr>
        <p:spPr>
          <a:xfrm>
            <a:off x="611914" y="4804359"/>
            <a:ext cx="5484086" cy="523220"/>
          </a:xfrm>
          <a:prstGeom prst="rect">
            <a:avLst/>
          </a:prstGeom>
          <a:noFill/>
        </p:spPr>
        <p:txBody>
          <a:bodyPr wrap="square" rtlCol="0">
            <a:spAutoFit/>
          </a:bodyPr>
          <a:lstStyle/>
          <a:p>
            <a:r>
              <a:rPr lang="en-US" sz="1400" dirty="0"/>
              <a:t>These </a:t>
            </a:r>
            <a:r>
              <a:rPr lang="en-US" sz="1400" dirty="0" err="1"/>
              <a:t>urls</a:t>
            </a:r>
            <a:r>
              <a:rPr lang="en-US" sz="1400" dirty="0"/>
              <a:t> perform an upwards scrolling animation before redirecting the user to a different page. These </a:t>
            </a:r>
            <a:r>
              <a:rPr lang="en-US" sz="1400" dirty="0" err="1"/>
              <a:t>urls</a:t>
            </a:r>
            <a:r>
              <a:rPr lang="en-US" sz="1400" dirty="0"/>
              <a:t> contain underlines. </a:t>
            </a:r>
          </a:p>
        </p:txBody>
      </p:sp>
      <p:pic>
        <p:nvPicPr>
          <p:cNvPr id="8" name="Picture 7" descr="A picture containing graphical user interface&#10;&#10;AI-generated content may be incorrect.">
            <a:extLst>
              <a:ext uri="{FF2B5EF4-FFF2-40B4-BE49-F238E27FC236}">
                <a16:creationId xmlns:a16="http://schemas.microsoft.com/office/drawing/2014/main" id="{9F7E1B7A-C1FB-4713-7A9A-905DD34A3F59}"/>
              </a:ext>
            </a:extLst>
          </p:cNvPr>
          <p:cNvPicPr>
            <a:picLocks noChangeAspect="1"/>
          </p:cNvPicPr>
          <p:nvPr/>
        </p:nvPicPr>
        <p:blipFill>
          <a:blip r:embed="rId3"/>
          <a:srcRect b="11362"/>
          <a:stretch/>
        </p:blipFill>
        <p:spPr>
          <a:xfrm>
            <a:off x="932753" y="1922780"/>
            <a:ext cx="1682836" cy="1305887"/>
          </a:xfrm>
          <a:prstGeom prst="rect">
            <a:avLst/>
          </a:prstGeom>
        </p:spPr>
      </p:pic>
      <p:pic>
        <p:nvPicPr>
          <p:cNvPr id="10" name="Picture 9" descr="Graphical user interface, text, application&#10;&#10;AI-generated content may be incorrect.">
            <a:extLst>
              <a:ext uri="{FF2B5EF4-FFF2-40B4-BE49-F238E27FC236}">
                <a16:creationId xmlns:a16="http://schemas.microsoft.com/office/drawing/2014/main" id="{79DD9040-15B5-16D6-6AF0-F83B78EF15FE}"/>
              </a:ext>
            </a:extLst>
          </p:cNvPr>
          <p:cNvPicPr>
            <a:picLocks noChangeAspect="1"/>
          </p:cNvPicPr>
          <p:nvPr/>
        </p:nvPicPr>
        <p:blipFill>
          <a:blip r:embed="rId4"/>
          <a:srcRect b="9105"/>
          <a:stretch/>
        </p:blipFill>
        <p:spPr>
          <a:xfrm>
            <a:off x="2733993" y="2270131"/>
            <a:ext cx="1257365" cy="940856"/>
          </a:xfrm>
          <a:prstGeom prst="rect">
            <a:avLst/>
          </a:prstGeom>
        </p:spPr>
      </p:pic>
      <p:pic>
        <p:nvPicPr>
          <p:cNvPr id="12" name="Picture 11" descr="Graphical user interface, text, application&#10;&#10;AI-generated content may be incorrect.">
            <a:extLst>
              <a:ext uri="{FF2B5EF4-FFF2-40B4-BE49-F238E27FC236}">
                <a16:creationId xmlns:a16="http://schemas.microsoft.com/office/drawing/2014/main" id="{E2A03675-59C8-58ED-4703-8419E15D8618}"/>
              </a:ext>
            </a:extLst>
          </p:cNvPr>
          <p:cNvPicPr>
            <a:picLocks noChangeAspect="1"/>
          </p:cNvPicPr>
          <p:nvPr/>
        </p:nvPicPr>
        <p:blipFill>
          <a:blip r:embed="rId5"/>
          <a:srcRect b="9105"/>
          <a:stretch/>
        </p:blipFill>
        <p:spPr>
          <a:xfrm>
            <a:off x="4126396" y="2258372"/>
            <a:ext cx="1320868" cy="940856"/>
          </a:xfrm>
          <a:prstGeom prst="rect">
            <a:avLst/>
          </a:prstGeom>
        </p:spPr>
      </p:pic>
      <p:sp>
        <p:nvSpPr>
          <p:cNvPr id="13" name="Oval 12">
            <a:extLst>
              <a:ext uri="{FF2B5EF4-FFF2-40B4-BE49-F238E27FC236}">
                <a16:creationId xmlns:a16="http://schemas.microsoft.com/office/drawing/2014/main" id="{A152750F-8EAA-45F4-1EA3-5FDA712A2718}"/>
              </a:ext>
            </a:extLst>
          </p:cNvPr>
          <p:cNvSpPr/>
          <p:nvPr/>
        </p:nvSpPr>
        <p:spPr>
          <a:xfrm>
            <a:off x="6633007" y="1689463"/>
            <a:ext cx="4762496" cy="230504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093357-391C-B711-6718-28E73A327326}"/>
              </a:ext>
            </a:extLst>
          </p:cNvPr>
          <p:cNvPicPr>
            <a:picLocks noChangeAspect="1"/>
          </p:cNvPicPr>
          <p:nvPr/>
        </p:nvPicPr>
        <p:blipFill>
          <a:blip r:embed="rId6"/>
          <a:stretch>
            <a:fillRect/>
          </a:stretch>
        </p:blipFill>
        <p:spPr>
          <a:xfrm>
            <a:off x="7318959" y="2194842"/>
            <a:ext cx="1009791" cy="371527"/>
          </a:xfrm>
          <a:prstGeom prst="rect">
            <a:avLst/>
          </a:prstGeom>
        </p:spPr>
      </p:pic>
      <p:pic>
        <p:nvPicPr>
          <p:cNvPr id="17" name="Picture 16">
            <a:extLst>
              <a:ext uri="{FF2B5EF4-FFF2-40B4-BE49-F238E27FC236}">
                <a16:creationId xmlns:a16="http://schemas.microsoft.com/office/drawing/2014/main" id="{FE7FC11D-1510-F668-6C5B-3595453C016F}"/>
              </a:ext>
            </a:extLst>
          </p:cNvPr>
          <p:cNvPicPr>
            <a:picLocks noChangeAspect="1"/>
          </p:cNvPicPr>
          <p:nvPr/>
        </p:nvPicPr>
        <p:blipFill>
          <a:blip r:embed="rId7"/>
          <a:stretch>
            <a:fillRect/>
          </a:stretch>
        </p:blipFill>
        <p:spPr>
          <a:xfrm>
            <a:off x="8460471" y="2200706"/>
            <a:ext cx="1267002" cy="276264"/>
          </a:xfrm>
          <a:prstGeom prst="rect">
            <a:avLst/>
          </a:prstGeom>
        </p:spPr>
      </p:pic>
      <p:pic>
        <p:nvPicPr>
          <p:cNvPr id="19" name="Picture 18">
            <a:extLst>
              <a:ext uri="{FF2B5EF4-FFF2-40B4-BE49-F238E27FC236}">
                <a16:creationId xmlns:a16="http://schemas.microsoft.com/office/drawing/2014/main" id="{5774D8DF-0D27-D515-07B8-CD305CCAE10B}"/>
              </a:ext>
            </a:extLst>
          </p:cNvPr>
          <p:cNvPicPr>
            <a:picLocks noChangeAspect="1"/>
          </p:cNvPicPr>
          <p:nvPr/>
        </p:nvPicPr>
        <p:blipFill>
          <a:blip r:embed="rId8"/>
          <a:stretch>
            <a:fillRect/>
          </a:stretch>
        </p:blipFill>
        <p:spPr>
          <a:xfrm>
            <a:off x="6866236" y="2728800"/>
            <a:ext cx="1352739" cy="342948"/>
          </a:xfrm>
          <a:prstGeom prst="rect">
            <a:avLst/>
          </a:prstGeom>
        </p:spPr>
      </p:pic>
      <p:pic>
        <p:nvPicPr>
          <p:cNvPr id="21" name="Picture 20">
            <a:extLst>
              <a:ext uri="{FF2B5EF4-FFF2-40B4-BE49-F238E27FC236}">
                <a16:creationId xmlns:a16="http://schemas.microsoft.com/office/drawing/2014/main" id="{9DECDA4F-2795-B47F-530B-742E651A0959}"/>
              </a:ext>
            </a:extLst>
          </p:cNvPr>
          <p:cNvPicPr>
            <a:picLocks noChangeAspect="1"/>
          </p:cNvPicPr>
          <p:nvPr/>
        </p:nvPicPr>
        <p:blipFill>
          <a:blip r:embed="rId9"/>
          <a:stretch>
            <a:fillRect/>
          </a:stretch>
        </p:blipFill>
        <p:spPr>
          <a:xfrm>
            <a:off x="9809395" y="2585905"/>
            <a:ext cx="1448002" cy="314369"/>
          </a:xfrm>
          <a:prstGeom prst="rect">
            <a:avLst/>
          </a:prstGeom>
        </p:spPr>
      </p:pic>
      <p:pic>
        <p:nvPicPr>
          <p:cNvPr id="24" name="Picture 23">
            <a:extLst>
              <a:ext uri="{FF2B5EF4-FFF2-40B4-BE49-F238E27FC236}">
                <a16:creationId xmlns:a16="http://schemas.microsoft.com/office/drawing/2014/main" id="{6998E7FD-4419-8743-03EF-8090E7D9E194}"/>
              </a:ext>
            </a:extLst>
          </p:cNvPr>
          <p:cNvPicPr>
            <a:picLocks noChangeAspect="1"/>
          </p:cNvPicPr>
          <p:nvPr/>
        </p:nvPicPr>
        <p:blipFill>
          <a:blip r:embed="rId10"/>
          <a:stretch>
            <a:fillRect/>
          </a:stretch>
        </p:blipFill>
        <p:spPr>
          <a:xfrm>
            <a:off x="8416623" y="2778754"/>
            <a:ext cx="1105054" cy="190527"/>
          </a:xfrm>
          <a:prstGeom prst="rect">
            <a:avLst/>
          </a:prstGeom>
        </p:spPr>
      </p:pic>
      <p:pic>
        <p:nvPicPr>
          <p:cNvPr id="27" name="Picture 26">
            <a:extLst>
              <a:ext uri="{FF2B5EF4-FFF2-40B4-BE49-F238E27FC236}">
                <a16:creationId xmlns:a16="http://schemas.microsoft.com/office/drawing/2014/main" id="{03545B17-2533-FFAF-1A1D-B7167843D42B}"/>
              </a:ext>
            </a:extLst>
          </p:cNvPr>
          <p:cNvPicPr>
            <a:picLocks noChangeAspect="1"/>
          </p:cNvPicPr>
          <p:nvPr/>
        </p:nvPicPr>
        <p:blipFill>
          <a:blip r:embed="rId11"/>
          <a:stretch>
            <a:fillRect/>
          </a:stretch>
        </p:blipFill>
        <p:spPr>
          <a:xfrm>
            <a:off x="7943435" y="3298310"/>
            <a:ext cx="770629" cy="199793"/>
          </a:xfrm>
          <a:prstGeom prst="rect">
            <a:avLst/>
          </a:prstGeom>
        </p:spPr>
      </p:pic>
      <p:pic>
        <p:nvPicPr>
          <p:cNvPr id="29" name="Picture 28">
            <a:extLst>
              <a:ext uri="{FF2B5EF4-FFF2-40B4-BE49-F238E27FC236}">
                <a16:creationId xmlns:a16="http://schemas.microsoft.com/office/drawing/2014/main" id="{3CFD994A-24B6-5E3C-F55A-9D932B056681}"/>
              </a:ext>
            </a:extLst>
          </p:cNvPr>
          <p:cNvPicPr>
            <a:picLocks noChangeAspect="1"/>
          </p:cNvPicPr>
          <p:nvPr/>
        </p:nvPicPr>
        <p:blipFill>
          <a:blip r:embed="rId12"/>
          <a:stretch>
            <a:fillRect/>
          </a:stretch>
        </p:blipFill>
        <p:spPr>
          <a:xfrm>
            <a:off x="9315725" y="3135395"/>
            <a:ext cx="987340" cy="294101"/>
          </a:xfrm>
          <a:prstGeom prst="rect">
            <a:avLst/>
          </a:prstGeom>
        </p:spPr>
      </p:pic>
      <p:sp>
        <p:nvSpPr>
          <p:cNvPr id="31" name="TextBox 30">
            <a:extLst>
              <a:ext uri="{FF2B5EF4-FFF2-40B4-BE49-F238E27FC236}">
                <a16:creationId xmlns:a16="http://schemas.microsoft.com/office/drawing/2014/main" id="{B7292504-3A3F-C2C4-EEF6-38D960B57474}"/>
              </a:ext>
            </a:extLst>
          </p:cNvPr>
          <p:cNvSpPr txBox="1"/>
          <p:nvPr/>
        </p:nvSpPr>
        <p:spPr>
          <a:xfrm>
            <a:off x="6486526" y="4567788"/>
            <a:ext cx="5484086" cy="523220"/>
          </a:xfrm>
          <a:prstGeom prst="rect">
            <a:avLst/>
          </a:prstGeom>
          <a:noFill/>
        </p:spPr>
        <p:txBody>
          <a:bodyPr wrap="square" rtlCol="0">
            <a:spAutoFit/>
          </a:bodyPr>
          <a:lstStyle/>
          <a:p>
            <a:r>
              <a:rPr lang="en-US" sz="1400" dirty="0"/>
              <a:t>These </a:t>
            </a:r>
            <a:r>
              <a:rPr lang="en-US" sz="1400" dirty="0" err="1"/>
              <a:t>urls</a:t>
            </a:r>
            <a:r>
              <a:rPr lang="en-US" sz="1400" dirty="0"/>
              <a:t> redirect users to different pages without the scroll animation. These </a:t>
            </a:r>
            <a:r>
              <a:rPr lang="en-US" sz="1400" dirty="0" err="1"/>
              <a:t>urls</a:t>
            </a:r>
            <a:r>
              <a:rPr lang="en-US" sz="1400" dirty="0"/>
              <a:t> contain no underlines.</a:t>
            </a:r>
          </a:p>
        </p:txBody>
      </p:sp>
      <p:cxnSp>
        <p:nvCxnSpPr>
          <p:cNvPr id="41" name="Straight Arrow Connector 40">
            <a:extLst>
              <a:ext uri="{FF2B5EF4-FFF2-40B4-BE49-F238E27FC236}">
                <a16:creationId xmlns:a16="http://schemas.microsoft.com/office/drawing/2014/main" id="{8F6162CC-A039-BDA3-9607-424AE748C54E}"/>
              </a:ext>
            </a:extLst>
          </p:cNvPr>
          <p:cNvCxnSpPr>
            <a:cxnSpLocks/>
          </p:cNvCxnSpPr>
          <p:nvPr/>
        </p:nvCxnSpPr>
        <p:spPr>
          <a:xfrm flipV="1">
            <a:off x="9093972" y="4019475"/>
            <a:ext cx="0" cy="63825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07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Text Design Inconsistency #2 – Paragraph Text Color</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26</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274314" y="1716656"/>
            <a:ext cx="9982493" cy="433701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AI-generated content may be incorrect.">
            <a:extLst>
              <a:ext uri="{FF2B5EF4-FFF2-40B4-BE49-F238E27FC236}">
                <a16:creationId xmlns:a16="http://schemas.microsoft.com/office/drawing/2014/main" id="{DC3F1ADB-9391-9A07-3C42-ED0E2B9DD752}"/>
              </a:ext>
            </a:extLst>
          </p:cNvPr>
          <p:cNvPicPr>
            <a:picLocks noChangeAspect="1"/>
          </p:cNvPicPr>
          <p:nvPr/>
        </p:nvPicPr>
        <p:blipFill>
          <a:blip r:embed="rId3"/>
          <a:srcRect t="60449"/>
          <a:stretch/>
        </p:blipFill>
        <p:spPr>
          <a:xfrm>
            <a:off x="3086711" y="2437287"/>
            <a:ext cx="3991532" cy="256205"/>
          </a:xfrm>
          <a:prstGeom prst="rect">
            <a:avLst/>
          </a:prstGeom>
        </p:spPr>
      </p:pic>
      <p:pic>
        <p:nvPicPr>
          <p:cNvPr id="14" name="Picture 13" descr="Graphical user interface, text, application&#10;&#10;AI-generated content may be incorrect.">
            <a:extLst>
              <a:ext uri="{FF2B5EF4-FFF2-40B4-BE49-F238E27FC236}">
                <a16:creationId xmlns:a16="http://schemas.microsoft.com/office/drawing/2014/main" id="{8048F282-5FCF-1584-12E1-CDEB8E064268}"/>
              </a:ext>
            </a:extLst>
          </p:cNvPr>
          <p:cNvPicPr>
            <a:picLocks noChangeAspect="1"/>
          </p:cNvPicPr>
          <p:nvPr/>
        </p:nvPicPr>
        <p:blipFill>
          <a:blip r:embed="rId4"/>
          <a:srcRect t="23338" r="1759" b="44843"/>
          <a:stretch/>
        </p:blipFill>
        <p:spPr>
          <a:xfrm>
            <a:off x="3057919" y="2820074"/>
            <a:ext cx="4323363" cy="426355"/>
          </a:xfrm>
          <a:prstGeom prst="rect">
            <a:avLst/>
          </a:prstGeom>
        </p:spPr>
      </p:pic>
      <p:pic>
        <p:nvPicPr>
          <p:cNvPr id="26" name="Picture 25" descr="Graphical user interface, text&#10;&#10;AI-generated content may be incorrect.">
            <a:extLst>
              <a:ext uri="{FF2B5EF4-FFF2-40B4-BE49-F238E27FC236}">
                <a16:creationId xmlns:a16="http://schemas.microsoft.com/office/drawing/2014/main" id="{387FD3FB-0AEF-8FD0-A2A2-F8C463EBD9D4}"/>
              </a:ext>
            </a:extLst>
          </p:cNvPr>
          <p:cNvPicPr>
            <a:picLocks noChangeAspect="1"/>
          </p:cNvPicPr>
          <p:nvPr/>
        </p:nvPicPr>
        <p:blipFill>
          <a:blip r:embed="rId5"/>
          <a:srcRect t="19706" r="1474" b="11134"/>
          <a:stretch/>
        </p:blipFill>
        <p:spPr>
          <a:xfrm>
            <a:off x="3006854" y="3482173"/>
            <a:ext cx="4323363" cy="1251676"/>
          </a:xfrm>
          <a:prstGeom prst="rect">
            <a:avLst/>
          </a:prstGeom>
        </p:spPr>
      </p:pic>
      <p:pic>
        <p:nvPicPr>
          <p:cNvPr id="12" name="Picture 11">
            <a:extLst>
              <a:ext uri="{FF2B5EF4-FFF2-40B4-BE49-F238E27FC236}">
                <a16:creationId xmlns:a16="http://schemas.microsoft.com/office/drawing/2014/main" id="{435F5EA6-4913-5107-9FD1-3F3F6037EC4D}"/>
              </a:ext>
            </a:extLst>
          </p:cNvPr>
          <p:cNvPicPr>
            <a:picLocks noChangeAspect="1"/>
          </p:cNvPicPr>
          <p:nvPr/>
        </p:nvPicPr>
        <p:blipFill>
          <a:blip r:embed="rId6"/>
          <a:srcRect t="60758"/>
          <a:stretch/>
        </p:blipFill>
        <p:spPr>
          <a:xfrm>
            <a:off x="4213826" y="4929550"/>
            <a:ext cx="1909417" cy="164792"/>
          </a:xfrm>
          <a:prstGeom prst="rect">
            <a:avLst/>
          </a:prstGeom>
        </p:spPr>
      </p:pic>
      <p:pic>
        <p:nvPicPr>
          <p:cNvPr id="17" name="Picture 16" descr="A picture containing text, indoor, orange&#10;&#10;AI-generated content may be incorrect.">
            <a:extLst>
              <a:ext uri="{FF2B5EF4-FFF2-40B4-BE49-F238E27FC236}">
                <a16:creationId xmlns:a16="http://schemas.microsoft.com/office/drawing/2014/main" id="{4D95026D-954F-500F-425E-8CEA734E6A75}"/>
              </a:ext>
            </a:extLst>
          </p:cNvPr>
          <p:cNvPicPr>
            <a:picLocks noChangeAspect="1"/>
          </p:cNvPicPr>
          <p:nvPr/>
        </p:nvPicPr>
        <p:blipFill>
          <a:blip r:embed="rId7"/>
          <a:srcRect l="3067" t="60849" r="25813" b="-854"/>
          <a:stretch/>
        </p:blipFill>
        <p:spPr>
          <a:xfrm>
            <a:off x="3788310" y="5262030"/>
            <a:ext cx="2760453" cy="209551"/>
          </a:xfrm>
          <a:prstGeom prst="rect">
            <a:avLst/>
          </a:prstGeom>
        </p:spPr>
      </p:pic>
      <p:pic>
        <p:nvPicPr>
          <p:cNvPr id="20" name="Picture 19">
            <a:extLst>
              <a:ext uri="{FF2B5EF4-FFF2-40B4-BE49-F238E27FC236}">
                <a16:creationId xmlns:a16="http://schemas.microsoft.com/office/drawing/2014/main" id="{EC8C4D47-8981-932E-F257-173D77E7B26C}"/>
              </a:ext>
            </a:extLst>
          </p:cNvPr>
          <p:cNvPicPr>
            <a:picLocks noChangeAspect="1"/>
          </p:cNvPicPr>
          <p:nvPr/>
        </p:nvPicPr>
        <p:blipFill>
          <a:blip r:embed="rId8"/>
          <a:stretch>
            <a:fillRect/>
          </a:stretch>
        </p:blipFill>
        <p:spPr>
          <a:xfrm>
            <a:off x="3086711" y="5553273"/>
            <a:ext cx="4294571" cy="182748"/>
          </a:xfrm>
          <a:prstGeom prst="rect">
            <a:avLst/>
          </a:prstGeom>
        </p:spPr>
      </p:pic>
      <p:cxnSp>
        <p:nvCxnSpPr>
          <p:cNvPr id="23" name="Straight Arrow Connector 22">
            <a:extLst>
              <a:ext uri="{FF2B5EF4-FFF2-40B4-BE49-F238E27FC236}">
                <a16:creationId xmlns:a16="http://schemas.microsoft.com/office/drawing/2014/main" id="{66A84322-8175-B67C-7F34-2E05D17D57F0}"/>
              </a:ext>
            </a:extLst>
          </p:cNvPr>
          <p:cNvCxnSpPr>
            <a:cxnSpLocks/>
            <a:stCxn id="24" idx="2"/>
          </p:cNvCxnSpPr>
          <p:nvPr/>
        </p:nvCxnSpPr>
        <p:spPr>
          <a:xfrm flipH="1">
            <a:off x="10110158" y="2569911"/>
            <a:ext cx="596569" cy="69087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549FDB8-89EB-5234-DC0C-8584E3055A20}"/>
              </a:ext>
            </a:extLst>
          </p:cNvPr>
          <p:cNvSpPr txBox="1"/>
          <p:nvPr/>
        </p:nvSpPr>
        <p:spPr>
          <a:xfrm>
            <a:off x="9231609" y="2200579"/>
            <a:ext cx="2950235" cy="369332"/>
          </a:xfrm>
          <a:prstGeom prst="rect">
            <a:avLst/>
          </a:prstGeom>
          <a:noFill/>
        </p:spPr>
        <p:txBody>
          <a:bodyPr wrap="square" rtlCol="0">
            <a:spAutoFit/>
          </a:bodyPr>
          <a:lstStyle/>
          <a:p>
            <a:r>
              <a:rPr lang="en-US" dirty="0"/>
              <a:t>This paragraph text is black. </a:t>
            </a:r>
          </a:p>
        </p:txBody>
      </p:sp>
    </p:spTree>
    <p:extLst>
      <p:ext uri="{BB962C8B-B14F-4D97-AF65-F5344CB8AC3E}">
        <p14:creationId xmlns:p14="http://schemas.microsoft.com/office/powerpoint/2010/main" val="1079986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Text Design Inconsistency #2 – Paragraph Text Color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27</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149708" y="1932316"/>
            <a:ext cx="6918385" cy="19900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6A84322-8175-B67C-7F34-2E05D17D57F0}"/>
              </a:ext>
            </a:extLst>
          </p:cNvPr>
          <p:cNvCxnSpPr>
            <a:cxnSpLocks/>
          </p:cNvCxnSpPr>
          <p:nvPr/>
        </p:nvCxnSpPr>
        <p:spPr>
          <a:xfrm flipV="1">
            <a:off x="3616272" y="4008626"/>
            <a:ext cx="0" cy="72461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549FDB8-89EB-5234-DC0C-8584E3055A20}"/>
              </a:ext>
            </a:extLst>
          </p:cNvPr>
          <p:cNvSpPr txBox="1"/>
          <p:nvPr/>
        </p:nvSpPr>
        <p:spPr>
          <a:xfrm>
            <a:off x="1302281" y="4733245"/>
            <a:ext cx="4627981" cy="307777"/>
          </a:xfrm>
          <a:prstGeom prst="rect">
            <a:avLst/>
          </a:prstGeom>
          <a:noFill/>
        </p:spPr>
        <p:txBody>
          <a:bodyPr wrap="square" rtlCol="0">
            <a:spAutoFit/>
          </a:bodyPr>
          <a:lstStyle/>
          <a:p>
            <a:r>
              <a:rPr lang="en-US" sz="1400" dirty="0"/>
              <a:t>The text items in these paragraphs are black and bolded. </a:t>
            </a:r>
          </a:p>
        </p:txBody>
      </p:sp>
      <p:pic>
        <p:nvPicPr>
          <p:cNvPr id="19" name="Picture 18" descr="Graphical user interface, text, application&#10;&#10;AI-generated content may be incorrect.">
            <a:extLst>
              <a:ext uri="{FF2B5EF4-FFF2-40B4-BE49-F238E27FC236}">
                <a16:creationId xmlns:a16="http://schemas.microsoft.com/office/drawing/2014/main" id="{3BE06B21-32A2-8E85-D617-CBD0C80835AD}"/>
              </a:ext>
            </a:extLst>
          </p:cNvPr>
          <p:cNvPicPr>
            <a:picLocks noChangeAspect="1"/>
          </p:cNvPicPr>
          <p:nvPr/>
        </p:nvPicPr>
        <p:blipFill>
          <a:blip r:embed="rId3"/>
          <a:srcRect t="21133"/>
          <a:stretch/>
        </p:blipFill>
        <p:spPr>
          <a:xfrm>
            <a:off x="1077895" y="2304049"/>
            <a:ext cx="5016758" cy="1201986"/>
          </a:xfrm>
          <a:prstGeom prst="rect">
            <a:avLst/>
          </a:prstGeom>
        </p:spPr>
      </p:pic>
      <p:pic>
        <p:nvPicPr>
          <p:cNvPr id="31" name="Picture 30" descr="Logo&#10;&#10;AI-generated content may be incorrect.">
            <a:extLst>
              <a:ext uri="{FF2B5EF4-FFF2-40B4-BE49-F238E27FC236}">
                <a16:creationId xmlns:a16="http://schemas.microsoft.com/office/drawing/2014/main" id="{3B420CB2-1618-988E-3C6E-89671408F9DC}"/>
              </a:ext>
            </a:extLst>
          </p:cNvPr>
          <p:cNvPicPr>
            <a:picLocks noChangeAspect="1"/>
          </p:cNvPicPr>
          <p:nvPr/>
        </p:nvPicPr>
        <p:blipFill>
          <a:blip r:embed="rId4"/>
          <a:srcRect t="46559" b="9975"/>
          <a:stretch/>
        </p:blipFill>
        <p:spPr>
          <a:xfrm>
            <a:off x="7838499" y="1733909"/>
            <a:ext cx="2534004" cy="207034"/>
          </a:xfrm>
          <a:prstGeom prst="rect">
            <a:avLst/>
          </a:prstGeom>
        </p:spPr>
      </p:pic>
      <p:pic>
        <p:nvPicPr>
          <p:cNvPr id="33" name="Picture 32" descr="Text&#10;&#10;AI-generated content may be incorrect.">
            <a:extLst>
              <a:ext uri="{FF2B5EF4-FFF2-40B4-BE49-F238E27FC236}">
                <a16:creationId xmlns:a16="http://schemas.microsoft.com/office/drawing/2014/main" id="{20394A94-D6EB-9412-DCCF-2051998F979A}"/>
              </a:ext>
            </a:extLst>
          </p:cNvPr>
          <p:cNvPicPr>
            <a:picLocks noChangeAspect="1"/>
          </p:cNvPicPr>
          <p:nvPr/>
        </p:nvPicPr>
        <p:blipFill>
          <a:blip r:embed="rId5"/>
          <a:stretch>
            <a:fillRect/>
          </a:stretch>
        </p:blipFill>
        <p:spPr>
          <a:xfrm>
            <a:off x="7838499" y="2080196"/>
            <a:ext cx="2934109" cy="543001"/>
          </a:xfrm>
          <a:prstGeom prst="rect">
            <a:avLst/>
          </a:prstGeom>
        </p:spPr>
      </p:pic>
      <p:pic>
        <p:nvPicPr>
          <p:cNvPr id="41" name="Picture 40" descr="Text&#10;&#10;AI-generated content may be incorrect.">
            <a:extLst>
              <a:ext uri="{FF2B5EF4-FFF2-40B4-BE49-F238E27FC236}">
                <a16:creationId xmlns:a16="http://schemas.microsoft.com/office/drawing/2014/main" id="{93D6E67B-B8EF-56BA-3834-EAF5A01948C7}"/>
              </a:ext>
            </a:extLst>
          </p:cNvPr>
          <p:cNvPicPr>
            <a:picLocks noChangeAspect="1"/>
          </p:cNvPicPr>
          <p:nvPr/>
        </p:nvPicPr>
        <p:blipFill>
          <a:blip r:embed="rId6"/>
          <a:srcRect t="46498"/>
          <a:stretch/>
        </p:blipFill>
        <p:spPr>
          <a:xfrm>
            <a:off x="7838499" y="2697984"/>
            <a:ext cx="2086266" cy="280324"/>
          </a:xfrm>
          <a:prstGeom prst="rect">
            <a:avLst/>
          </a:prstGeom>
        </p:spPr>
      </p:pic>
      <p:pic>
        <p:nvPicPr>
          <p:cNvPr id="47" name="Picture 46" descr="Graphical user interface, text, application&#10;&#10;AI-generated content may be incorrect.">
            <a:extLst>
              <a:ext uri="{FF2B5EF4-FFF2-40B4-BE49-F238E27FC236}">
                <a16:creationId xmlns:a16="http://schemas.microsoft.com/office/drawing/2014/main" id="{B4B35E66-4E4E-FE75-6731-8108A7FB5F1D}"/>
              </a:ext>
            </a:extLst>
          </p:cNvPr>
          <p:cNvPicPr>
            <a:picLocks noChangeAspect="1"/>
          </p:cNvPicPr>
          <p:nvPr/>
        </p:nvPicPr>
        <p:blipFill>
          <a:blip r:embed="rId7"/>
          <a:srcRect t="44211" r="52011" b="3546"/>
          <a:stretch/>
        </p:blipFill>
        <p:spPr>
          <a:xfrm>
            <a:off x="7795119" y="3111968"/>
            <a:ext cx="3318986" cy="477778"/>
          </a:xfrm>
          <a:prstGeom prst="rect">
            <a:avLst/>
          </a:prstGeom>
        </p:spPr>
      </p:pic>
      <p:pic>
        <p:nvPicPr>
          <p:cNvPr id="48" name="Picture 47" descr="Graphical user interface, text, application&#10;&#10;AI-generated content may be incorrect.">
            <a:extLst>
              <a:ext uri="{FF2B5EF4-FFF2-40B4-BE49-F238E27FC236}">
                <a16:creationId xmlns:a16="http://schemas.microsoft.com/office/drawing/2014/main" id="{3E4A4B98-D025-A63D-DB24-25BDD2E24D18}"/>
              </a:ext>
            </a:extLst>
          </p:cNvPr>
          <p:cNvPicPr>
            <a:picLocks noChangeAspect="1"/>
          </p:cNvPicPr>
          <p:nvPr/>
        </p:nvPicPr>
        <p:blipFill>
          <a:blip r:embed="rId7"/>
          <a:srcRect l="54089" t="47757" r="3487"/>
          <a:stretch/>
        </p:blipFill>
        <p:spPr>
          <a:xfrm>
            <a:off x="7838499" y="3769737"/>
            <a:ext cx="2934109" cy="477778"/>
          </a:xfrm>
          <a:prstGeom prst="rect">
            <a:avLst/>
          </a:prstGeom>
        </p:spPr>
      </p:pic>
      <p:sp>
        <p:nvSpPr>
          <p:cNvPr id="49" name="TextBox 48">
            <a:extLst>
              <a:ext uri="{FF2B5EF4-FFF2-40B4-BE49-F238E27FC236}">
                <a16:creationId xmlns:a16="http://schemas.microsoft.com/office/drawing/2014/main" id="{827E9F4C-F5F9-0F2D-169E-536519842AE3}"/>
              </a:ext>
            </a:extLst>
          </p:cNvPr>
          <p:cNvSpPr txBox="1"/>
          <p:nvPr/>
        </p:nvSpPr>
        <p:spPr>
          <a:xfrm>
            <a:off x="8064428" y="5543472"/>
            <a:ext cx="2482249" cy="307777"/>
          </a:xfrm>
          <a:prstGeom prst="rect">
            <a:avLst/>
          </a:prstGeom>
          <a:noFill/>
        </p:spPr>
        <p:txBody>
          <a:bodyPr wrap="square" rtlCol="0">
            <a:spAutoFit/>
          </a:bodyPr>
          <a:lstStyle/>
          <a:p>
            <a:r>
              <a:rPr lang="en-US" sz="1400" dirty="0"/>
              <a:t>These text items are light gray. </a:t>
            </a:r>
          </a:p>
        </p:txBody>
      </p:sp>
      <p:cxnSp>
        <p:nvCxnSpPr>
          <p:cNvPr id="50" name="Straight Arrow Connector 49">
            <a:extLst>
              <a:ext uri="{FF2B5EF4-FFF2-40B4-BE49-F238E27FC236}">
                <a16:creationId xmlns:a16="http://schemas.microsoft.com/office/drawing/2014/main" id="{048D5554-C425-A46D-A255-A176C510917E}"/>
              </a:ext>
            </a:extLst>
          </p:cNvPr>
          <p:cNvCxnSpPr>
            <a:cxnSpLocks/>
          </p:cNvCxnSpPr>
          <p:nvPr/>
        </p:nvCxnSpPr>
        <p:spPr>
          <a:xfrm flipV="1">
            <a:off x="9282084" y="4850264"/>
            <a:ext cx="0" cy="72461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B794E790-B9C7-CE73-064F-31175B12C4FC}"/>
              </a:ext>
            </a:extLst>
          </p:cNvPr>
          <p:cNvSpPr/>
          <p:nvPr/>
        </p:nvSpPr>
        <p:spPr>
          <a:xfrm>
            <a:off x="7228937" y="1314528"/>
            <a:ext cx="4104644" cy="35244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5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629728" y="970669"/>
            <a:ext cx="10902017" cy="586775"/>
          </a:xfrm>
        </p:spPr>
        <p:txBody>
          <a:bodyPr>
            <a:normAutofit/>
          </a:bodyPr>
          <a:lstStyle/>
          <a:p>
            <a:r>
              <a:rPr lang="en-US" dirty="0"/>
              <a:t>Text Design Inconsistency #3 –</a:t>
            </a:r>
            <a:r>
              <a:rPr lang="en-US" dirty="0" err="1"/>
              <a:t>SubHeader</a:t>
            </a:r>
            <a:r>
              <a:rPr lang="en-US" dirty="0"/>
              <a:t> and Header Text Design</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28</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0" y="2775253"/>
            <a:ext cx="6923101" cy="199004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794E790-B9C7-CE73-064F-31175B12C4FC}"/>
              </a:ext>
            </a:extLst>
          </p:cNvPr>
          <p:cNvSpPr/>
          <p:nvPr/>
        </p:nvSpPr>
        <p:spPr>
          <a:xfrm>
            <a:off x="7263303" y="2884096"/>
            <a:ext cx="4104644" cy="174198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AA7333-3929-C2A4-9595-060F4D022FBA}"/>
              </a:ext>
            </a:extLst>
          </p:cNvPr>
          <p:cNvSpPr txBox="1"/>
          <p:nvPr/>
        </p:nvSpPr>
        <p:spPr>
          <a:xfrm>
            <a:off x="2746378" y="5674891"/>
            <a:ext cx="1491520" cy="369332"/>
          </a:xfrm>
          <a:prstGeom prst="rect">
            <a:avLst/>
          </a:prstGeom>
          <a:noFill/>
        </p:spPr>
        <p:txBody>
          <a:bodyPr wrap="square" rtlCol="0">
            <a:spAutoFit/>
          </a:bodyPr>
          <a:lstStyle/>
          <a:p>
            <a:r>
              <a:rPr lang="en-US" dirty="0"/>
              <a:t>Header Text</a:t>
            </a:r>
          </a:p>
        </p:txBody>
      </p:sp>
      <p:cxnSp>
        <p:nvCxnSpPr>
          <p:cNvPr id="13" name="Straight Arrow Connector 12">
            <a:extLst>
              <a:ext uri="{FF2B5EF4-FFF2-40B4-BE49-F238E27FC236}">
                <a16:creationId xmlns:a16="http://schemas.microsoft.com/office/drawing/2014/main" id="{F8A208F2-1375-2948-6AA3-788EC15F4710}"/>
              </a:ext>
            </a:extLst>
          </p:cNvPr>
          <p:cNvCxnSpPr>
            <a:cxnSpLocks/>
          </p:cNvCxnSpPr>
          <p:nvPr/>
        </p:nvCxnSpPr>
        <p:spPr>
          <a:xfrm flipV="1">
            <a:off x="3492138" y="4828148"/>
            <a:ext cx="1" cy="91657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589D20B-2534-BE7D-F11A-35CF82870F0F}"/>
              </a:ext>
            </a:extLst>
          </p:cNvPr>
          <p:cNvSpPr txBox="1"/>
          <p:nvPr/>
        </p:nvSpPr>
        <p:spPr>
          <a:xfrm>
            <a:off x="8513611" y="5586339"/>
            <a:ext cx="1863628" cy="369332"/>
          </a:xfrm>
          <a:prstGeom prst="rect">
            <a:avLst/>
          </a:prstGeom>
          <a:noFill/>
        </p:spPr>
        <p:txBody>
          <a:bodyPr wrap="square" rtlCol="0">
            <a:spAutoFit/>
          </a:bodyPr>
          <a:lstStyle/>
          <a:p>
            <a:r>
              <a:rPr lang="en-US" dirty="0" err="1"/>
              <a:t>Subheader</a:t>
            </a:r>
            <a:r>
              <a:rPr lang="en-US" dirty="0"/>
              <a:t> Text</a:t>
            </a:r>
          </a:p>
        </p:txBody>
      </p:sp>
      <p:cxnSp>
        <p:nvCxnSpPr>
          <p:cNvPr id="21" name="Straight Arrow Connector 20">
            <a:extLst>
              <a:ext uri="{FF2B5EF4-FFF2-40B4-BE49-F238E27FC236}">
                <a16:creationId xmlns:a16="http://schemas.microsoft.com/office/drawing/2014/main" id="{776C26A0-6440-AE26-3639-F4B4CCF7AF83}"/>
              </a:ext>
            </a:extLst>
          </p:cNvPr>
          <p:cNvCxnSpPr>
            <a:cxnSpLocks/>
          </p:cNvCxnSpPr>
          <p:nvPr/>
        </p:nvCxnSpPr>
        <p:spPr>
          <a:xfrm flipV="1">
            <a:off x="9445425" y="4723974"/>
            <a:ext cx="1" cy="91657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2491000-B129-036F-40CB-F0DBCE7D186D}"/>
              </a:ext>
            </a:extLst>
          </p:cNvPr>
          <p:cNvPicPr>
            <a:picLocks noChangeAspect="1"/>
          </p:cNvPicPr>
          <p:nvPr/>
        </p:nvPicPr>
        <p:blipFill>
          <a:blip r:embed="rId3"/>
          <a:srcRect t="14823"/>
          <a:stretch/>
        </p:blipFill>
        <p:spPr>
          <a:xfrm>
            <a:off x="2409936" y="3055870"/>
            <a:ext cx="1943371" cy="292115"/>
          </a:xfrm>
          <a:prstGeom prst="rect">
            <a:avLst/>
          </a:prstGeom>
        </p:spPr>
      </p:pic>
      <p:pic>
        <p:nvPicPr>
          <p:cNvPr id="7" name="Picture 6">
            <a:extLst>
              <a:ext uri="{FF2B5EF4-FFF2-40B4-BE49-F238E27FC236}">
                <a16:creationId xmlns:a16="http://schemas.microsoft.com/office/drawing/2014/main" id="{D658830A-0B09-7E2A-F2DD-20659595C033}"/>
              </a:ext>
            </a:extLst>
          </p:cNvPr>
          <p:cNvPicPr>
            <a:picLocks noChangeAspect="1"/>
          </p:cNvPicPr>
          <p:nvPr/>
        </p:nvPicPr>
        <p:blipFill>
          <a:blip r:embed="rId4"/>
          <a:srcRect/>
          <a:stretch/>
        </p:blipFill>
        <p:spPr>
          <a:xfrm>
            <a:off x="3657826" y="3436351"/>
            <a:ext cx="2330570" cy="292115"/>
          </a:xfrm>
          <a:prstGeom prst="rect">
            <a:avLst/>
          </a:prstGeom>
        </p:spPr>
      </p:pic>
      <p:pic>
        <p:nvPicPr>
          <p:cNvPr id="9" name="Picture 8">
            <a:extLst>
              <a:ext uri="{FF2B5EF4-FFF2-40B4-BE49-F238E27FC236}">
                <a16:creationId xmlns:a16="http://schemas.microsoft.com/office/drawing/2014/main" id="{C557FC41-63E7-A039-A35E-B0DFD1C84E46}"/>
              </a:ext>
            </a:extLst>
          </p:cNvPr>
          <p:cNvPicPr>
            <a:picLocks noChangeAspect="1"/>
          </p:cNvPicPr>
          <p:nvPr/>
        </p:nvPicPr>
        <p:blipFill>
          <a:blip r:embed="rId5"/>
          <a:srcRect t="15490" b="21931"/>
          <a:stretch/>
        </p:blipFill>
        <p:spPr>
          <a:xfrm>
            <a:off x="828789" y="3455763"/>
            <a:ext cx="2552833" cy="229560"/>
          </a:xfrm>
          <a:prstGeom prst="rect">
            <a:avLst/>
          </a:prstGeom>
        </p:spPr>
      </p:pic>
      <p:pic>
        <p:nvPicPr>
          <p:cNvPr id="11" name="Picture 10">
            <a:extLst>
              <a:ext uri="{FF2B5EF4-FFF2-40B4-BE49-F238E27FC236}">
                <a16:creationId xmlns:a16="http://schemas.microsoft.com/office/drawing/2014/main" id="{87A3ADCC-F78F-53E2-0077-D78FE4C9DD48}"/>
              </a:ext>
            </a:extLst>
          </p:cNvPr>
          <p:cNvPicPr>
            <a:picLocks noChangeAspect="1"/>
          </p:cNvPicPr>
          <p:nvPr/>
        </p:nvPicPr>
        <p:blipFill>
          <a:blip r:embed="rId6"/>
          <a:stretch>
            <a:fillRect/>
          </a:stretch>
        </p:blipFill>
        <p:spPr>
          <a:xfrm>
            <a:off x="8513611" y="3391991"/>
            <a:ext cx="1841852" cy="293332"/>
          </a:xfrm>
          <a:prstGeom prst="rect">
            <a:avLst/>
          </a:prstGeom>
        </p:spPr>
      </p:pic>
      <p:pic>
        <p:nvPicPr>
          <p:cNvPr id="25" name="Picture 24">
            <a:extLst>
              <a:ext uri="{FF2B5EF4-FFF2-40B4-BE49-F238E27FC236}">
                <a16:creationId xmlns:a16="http://schemas.microsoft.com/office/drawing/2014/main" id="{11DBB3E7-0C61-794E-1B6D-F49FC3E59F09}"/>
              </a:ext>
            </a:extLst>
          </p:cNvPr>
          <p:cNvPicPr>
            <a:picLocks noChangeAspect="1"/>
          </p:cNvPicPr>
          <p:nvPr/>
        </p:nvPicPr>
        <p:blipFill>
          <a:blip r:embed="rId7"/>
          <a:stretch>
            <a:fillRect/>
          </a:stretch>
        </p:blipFill>
        <p:spPr>
          <a:xfrm>
            <a:off x="1441494" y="3834737"/>
            <a:ext cx="4006785" cy="259475"/>
          </a:xfrm>
          <a:prstGeom prst="rect">
            <a:avLst/>
          </a:prstGeom>
        </p:spPr>
      </p:pic>
      <p:pic>
        <p:nvPicPr>
          <p:cNvPr id="4" name="Picture 3" descr="Logo, company name&#10;&#10;AI-generated content may be incorrect.">
            <a:extLst>
              <a:ext uri="{FF2B5EF4-FFF2-40B4-BE49-F238E27FC236}">
                <a16:creationId xmlns:a16="http://schemas.microsoft.com/office/drawing/2014/main" id="{6142425D-ADCF-B75C-CD9F-34C86C7E6648}"/>
              </a:ext>
            </a:extLst>
          </p:cNvPr>
          <p:cNvPicPr>
            <a:picLocks noChangeAspect="1"/>
          </p:cNvPicPr>
          <p:nvPr/>
        </p:nvPicPr>
        <p:blipFill>
          <a:blip r:embed="rId8"/>
          <a:srcRect l="2984" t="24556" b="21778"/>
          <a:stretch/>
        </p:blipFill>
        <p:spPr>
          <a:xfrm>
            <a:off x="1978194" y="4270943"/>
            <a:ext cx="2966711" cy="276066"/>
          </a:xfrm>
          <a:prstGeom prst="rect">
            <a:avLst/>
          </a:prstGeom>
        </p:spPr>
      </p:pic>
      <p:pic>
        <p:nvPicPr>
          <p:cNvPr id="14" name="Picture 13" descr="Logo&#10;&#10;AI-generated content may be incorrect.">
            <a:extLst>
              <a:ext uri="{FF2B5EF4-FFF2-40B4-BE49-F238E27FC236}">
                <a16:creationId xmlns:a16="http://schemas.microsoft.com/office/drawing/2014/main" id="{47995B9C-6286-2E4E-F35D-9F8B74D6C5F8}"/>
              </a:ext>
            </a:extLst>
          </p:cNvPr>
          <p:cNvPicPr>
            <a:picLocks noChangeAspect="1"/>
          </p:cNvPicPr>
          <p:nvPr/>
        </p:nvPicPr>
        <p:blipFill>
          <a:blip r:embed="rId9"/>
          <a:srcRect t="12313" b="1"/>
          <a:stretch/>
        </p:blipFill>
        <p:spPr>
          <a:xfrm>
            <a:off x="8513611" y="3713389"/>
            <a:ext cx="1797194" cy="257694"/>
          </a:xfrm>
          <a:prstGeom prst="rect">
            <a:avLst/>
          </a:prstGeom>
        </p:spPr>
      </p:pic>
      <p:pic>
        <p:nvPicPr>
          <p:cNvPr id="18" name="Picture 17" descr="A picture containing text, clipart&#10;&#10;AI-generated content may be incorrect.">
            <a:extLst>
              <a:ext uri="{FF2B5EF4-FFF2-40B4-BE49-F238E27FC236}">
                <a16:creationId xmlns:a16="http://schemas.microsoft.com/office/drawing/2014/main" id="{C2439EB7-340E-CB22-5F77-0043DA7F8776}"/>
              </a:ext>
            </a:extLst>
          </p:cNvPr>
          <p:cNvPicPr>
            <a:picLocks noChangeAspect="1"/>
          </p:cNvPicPr>
          <p:nvPr/>
        </p:nvPicPr>
        <p:blipFill>
          <a:blip r:embed="rId10"/>
          <a:srcRect t="15093" b="2004"/>
          <a:stretch/>
        </p:blipFill>
        <p:spPr>
          <a:xfrm>
            <a:off x="8630646" y="3120169"/>
            <a:ext cx="1518463" cy="217728"/>
          </a:xfrm>
          <a:prstGeom prst="rect">
            <a:avLst/>
          </a:prstGeom>
        </p:spPr>
      </p:pic>
      <p:pic>
        <p:nvPicPr>
          <p:cNvPr id="22" name="Picture 21">
            <a:extLst>
              <a:ext uri="{FF2B5EF4-FFF2-40B4-BE49-F238E27FC236}">
                <a16:creationId xmlns:a16="http://schemas.microsoft.com/office/drawing/2014/main" id="{FEF8162F-3391-ABD5-63DD-6F0D0A4B7640}"/>
              </a:ext>
            </a:extLst>
          </p:cNvPr>
          <p:cNvPicPr>
            <a:picLocks noChangeAspect="1"/>
          </p:cNvPicPr>
          <p:nvPr/>
        </p:nvPicPr>
        <p:blipFill>
          <a:blip r:embed="rId11"/>
          <a:srcRect l="2099" t="20005" r="1397"/>
          <a:stretch/>
        </p:blipFill>
        <p:spPr>
          <a:xfrm>
            <a:off x="7735592" y="4025177"/>
            <a:ext cx="3160066" cy="239280"/>
          </a:xfrm>
          <a:prstGeom prst="rect">
            <a:avLst/>
          </a:prstGeom>
        </p:spPr>
      </p:pic>
      <p:sp>
        <p:nvSpPr>
          <p:cNvPr id="23" name="TextBox 22">
            <a:extLst>
              <a:ext uri="{FF2B5EF4-FFF2-40B4-BE49-F238E27FC236}">
                <a16:creationId xmlns:a16="http://schemas.microsoft.com/office/drawing/2014/main" id="{24D1ABCF-6040-2312-8119-C22FDA1D5995}"/>
              </a:ext>
            </a:extLst>
          </p:cNvPr>
          <p:cNvSpPr txBox="1"/>
          <p:nvPr/>
        </p:nvSpPr>
        <p:spPr>
          <a:xfrm>
            <a:off x="853808" y="1875302"/>
            <a:ext cx="10401507" cy="369332"/>
          </a:xfrm>
          <a:prstGeom prst="rect">
            <a:avLst/>
          </a:prstGeom>
          <a:noFill/>
        </p:spPr>
        <p:txBody>
          <a:bodyPr wrap="square" rtlCol="0">
            <a:spAutoFit/>
          </a:bodyPr>
          <a:lstStyle/>
          <a:p>
            <a:r>
              <a:rPr lang="en-US" dirty="0"/>
              <a:t>On many pages, the header and the </a:t>
            </a:r>
            <a:r>
              <a:rPr lang="en-US" dirty="0" err="1"/>
              <a:t>subheader</a:t>
            </a:r>
            <a:r>
              <a:rPr lang="en-US" dirty="0"/>
              <a:t> text items appear to have the same font size and weight.</a:t>
            </a:r>
          </a:p>
        </p:txBody>
      </p:sp>
    </p:spTree>
    <p:extLst>
      <p:ext uri="{BB962C8B-B14F-4D97-AF65-F5344CB8AC3E}">
        <p14:creationId xmlns:p14="http://schemas.microsoft.com/office/powerpoint/2010/main" val="2527546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724831" y="924896"/>
            <a:ext cx="10742337" cy="510200"/>
          </a:xfrm>
        </p:spPr>
        <p:txBody>
          <a:bodyPr>
            <a:normAutofit/>
          </a:bodyPr>
          <a:lstStyle/>
          <a:p>
            <a:r>
              <a:rPr lang="en-US" dirty="0"/>
              <a:t>Text Design Inconsistency #3 –Header and </a:t>
            </a:r>
            <a:r>
              <a:rPr lang="en-US" dirty="0" err="1"/>
              <a:t>Subheader</a:t>
            </a:r>
            <a:r>
              <a:rPr lang="en-US" dirty="0"/>
              <a:t> Text Color</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29</a:t>
            </a:fld>
            <a:endParaRPr lang="en-US" dirty="0"/>
          </a:p>
        </p:txBody>
      </p:sp>
      <p:sp>
        <p:nvSpPr>
          <p:cNvPr id="3" name="Oval 2">
            <a:extLst>
              <a:ext uri="{FF2B5EF4-FFF2-40B4-BE49-F238E27FC236}">
                <a16:creationId xmlns:a16="http://schemas.microsoft.com/office/drawing/2014/main" id="{0AFCA086-A899-4438-A01C-279D886A2862}"/>
              </a:ext>
            </a:extLst>
          </p:cNvPr>
          <p:cNvSpPr/>
          <p:nvPr/>
        </p:nvSpPr>
        <p:spPr>
          <a:xfrm>
            <a:off x="94891" y="1587382"/>
            <a:ext cx="5658927" cy="22633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794E790-B9C7-CE73-064F-31175B12C4FC}"/>
              </a:ext>
            </a:extLst>
          </p:cNvPr>
          <p:cNvSpPr/>
          <p:nvPr/>
        </p:nvSpPr>
        <p:spPr>
          <a:xfrm>
            <a:off x="5911061" y="1423450"/>
            <a:ext cx="6157289" cy="24584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AA7333-3929-C2A4-9595-060F4D022FBA}"/>
              </a:ext>
            </a:extLst>
          </p:cNvPr>
          <p:cNvSpPr txBox="1"/>
          <p:nvPr/>
        </p:nvSpPr>
        <p:spPr>
          <a:xfrm>
            <a:off x="1012101" y="4750682"/>
            <a:ext cx="4104643" cy="369332"/>
          </a:xfrm>
          <a:prstGeom prst="rect">
            <a:avLst/>
          </a:prstGeom>
          <a:noFill/>
        </p:spPr>
        <p:txBody>
          <a:bodyPr wrap="square" rtlCol="0">
            <a:spAutoFit/>
          </a:bodyPr>
          <a:lstStyle/>
          <a:p>
            <a:r>
              <a:rPr lang="en-US" dirty="0"/>
              <a:t>. </a:t>
            </a:r>
          </a:p>
        </p:txBody>
      </p:sp>
      <p:cxnSp>
        <p:nvCxnSpPr>
          <p:cNvPr id="13" name="Straight Arrow Connector 12">
            <a:extLst>
              <a:ext uri="{FF2B5EF4-FFF2-40B4-BE49-F238E27FC236}">
                <a16:creationId xmlns:a16="http://schemas.microsoft.com/office/drawing/2014/main" id="{F8A208F2-1375-2948-6AA3-788EC15F4710}"/>
              </a:ext>
            </a:extLst>
          </p:cNvPr>
          <p:cNvCxnSpPr>
            <a:cxnSpLocks/>
            <a:endCxn id="3" idx="5"/>
          </p:cNvCxnSpPr>
          <p:nvPr/>
        </p:nvCxnSpPr>
        <p:spPr>
          <a:xfrm flipH="1" flipV="1">
            <a:off x="4925087" y="3519296"/>
            <a:ext cx="1170913" cy="122106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589D20B-2534-BE7D-F11A-35CF82870F0F}"/>
              </a:ext>
            </a:extLst>
          </p:cNvPr>
          <p:cNvSpPr txBox="1"/>
          <p:nvPr/>
        </p:nvSpPr>
        <p:spPr>
          <a:xfrm>
            <a:off x="4722257" y="4671516"/>
            <a:ext cx="3227528" cy="523220"/>
          </a:xfrm>
          <a:prstGeom prst="rect">
            <a:avLst/>
          </a:prstGeom>
          <a:noFill/>
        </p:spPr>
        <p:txBody>
          <a:bodyPr wrap="square" rtlCol="0">
            <a:spAutoFit/>
          </a:bodyPr>
          <a:lstStyle/>
          <a:p>
            <a:r>
              <a:rPr lang="en-US" sz="1400" dirty="0"/>
              <a:t>The header and </a:t>
            </a:r>
            <a:r>
              <a:rPr lang="en-US" sz="1400" dirty="0" err="1"/>
              <a:t>subheader</a:t>
            </a:r>
            <a:r>
              <a:rPr lang="en-US" sz="1400" dirty="0"/>
              <a:t> text items are black and bolded. </a:t>
            </a:r>
          </a:p>
        </p:txBody>
      </p:sp>
      <p:cxnSp>
        <p:nvCxnSpPr>
          <p:cNvPr id="21" name="Straight Arrow Connector 20">
            <a:extLst>
              <a:ext uri="{FF2B5EF4-FFF2-40B4-BE49-F238E27FC236}">
                <a16:creationId xmlns:a16="http://schemas.microsoft.com/office/drawing/2014/main" id="{776C26A0-6440-AE26-3639-F4B4CCF7AF83}"/>
              </a:ext>
            </a:extLst>
          </p:cNvPr>
          <p:cNvCxnSpPr>
            <a:cxnSpLocks/>
            <a:endCxn id="51" idx="3"/>
          </p:cNvCxnSpPr>
          <p:nvPr/>
        </p:nvCxnSpPr>
        <p:spPr>
          <a:xfrm flipV="1">
            <a:off x="6096000" y="3521874"/>
            <a:ext cx="716775" cy="121848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E37D96B-E4DB-5651-D08D-D220F70EE57D}"/>
              </a:ext>
            </a:extLst>
          </p:cNvPr>
          <p:cNvPicPr>
            <a:picLocks noChangeAspect="1"/>
          </p:cNvPicPr>
          <p:nvPr/>
        </p:nvPicPr>
        <p:blipFill>
          <a:blip r:embed="rId3"/>
          <a:srcRect/>
          <a:stretch/>
        </p:blipFill>
        <p:spPr>
          <a:xfrm>
            <a:off x="7615478" y="1731578"/>
            <a:ext cx="2280969" cy="363265"/>
          </a:xfrm>
          <a:prstGeom prst="rect">
            <a:avLst/>
          </a:prstGeom>
        </p:spPr>
      </p:pic>
      <p:pic>
        <p:nvPicPr>
          <p:cNvPr id="15" name="Picture 14">
            <a:extLst>
              <a:ext uri="{FF2B5EF4-FFF2-40B4-BE49-F238E27FC236}">
                <a16:creationId xmlns:a16="http://schemas.microsoft.com/office/drawing/2014/main" id="{E6210C7E-165D-DD17-B0C3-304624DB26AE}"/>
              </a:ext>
            </a:extLst>
          </p:cNvPr>
          <p:cNvPicPr>
            <a:picLocks noChangeAspect="1"/>
          </p:cNvPicPr>
          <p:nvPr/>
        </p:nvPicPr>
        <p:blipFill>
          <a:blip r:embed="rId4"/>
          <a:stretch>
            <a:fillRect/>
          </a:stretch>
        </p:blipFill>
        <p:spPr>
          <a:xfrm>
            <a:off x="1679330" y="3075983"/>
            <a:ext cx="2330570" cy="292115"/>
          </a:xfrm>
          <a:prstGeom prst="rect">
            <a:avLst/>
          </a:prstGeom>
        </p:spPr>
      </p:pic>
      <p:pic>
        <p:nvPicPr>
          <p:cNvPr id="17" name="Picture 16">
            <a:extLst>
              <a:ext uri="{FF2B5EF4-FFF2-40B4-BE49-F238E27FC236}">
                <a16:creationId xmlns:a16="http://schemas.microsoft.com/office/drawing/2014/main" id="{FFA45275-1FFA-7C51-7C09-28F976932BAB}"/>
              </a:ext>
            </a:extLst>
          </p:cNvPr>
          <p:cNvPicPr>
            <a:picLocks noChangeAspect="1"/>
          </p:cNvPicPr>
          <p:nvPr/>
        </p:nvPicPr>
        <p:blipFill>
          <a:blip r:embed="rId5"/>
          <a:srcRect t="13390" r="3443" b="13127"/>
          <a:stretch/>
        </p:blipFill>
        <p:spPr>
          <a:xfrm>
            <a:off x="1382192" y="2726097"/>
            <a:ext cx="2660977" cy="290995"/>
          </a:xfrm>
          <a:prstGeom prst="rect">
            <a:avLst/>
          </a:prstGeom>
        </p:spPr>
      </p:pic>
      <p:pic>
        <p:nvPicPr>
          <p:cNvPr id="19" name="Picture 18">
            <a:extLst>
              <a:ext uri="{FF2B5EF4-FFF2-40B4-BE49-F238E27FC236}">
                <a16:creationId xmlns:a16="http://schemas.microsoft.com/office/drawing/2014/main" id="{F0145FC3-15B6-4FAC-E4F8-991628CC491A}"/>
              </a:ext>
            </a:extLst>
          </p:cNvPr>
          <p:cNvPicPr>
            <a:picLocks noChangeAspect="1"/>
          </p:cNvPicPr>
          <p:nvPr/>
        </p:nvPicPr>
        <p:blipFill>
          <a:blip r:embed="rId6"/>
          <a:srcRect t="11636"/>
          <a:stretch/>
        </p:blipFill>
        <p:spPr>
          <a:xfrm>
            <a:off x="733914" y="2408138"/>
            <a:ext cx="4221402" cy="241563"/>
          </a:xfrm>
          <a:prstGeom prst="rect">
            <a:avLst/>
          </a:prstGeom>
        </p:spPr>
      </p:pic>
      <p:pic>
        <p:nvPicPr>
          <p:cNvPr id="23" name="Picture 22" descr="Logo, company name&#10;&#10;AI-generated content may be incorrect.">
            <a:extLst>
              <a:ext uri="{FF2B5EF4-FFF2-40B4-BE49-F238E27FC236}">
                <a16:creationId xmlns:a16="http://schemas.microsoft.com/office/drawing/2014/main" id="{4E99773B-3F20-0D4E-A94A-0AE438295D98}"/>
              </a:ext>
            </a:extLst>
          </p:cNvPr>
          <p:cNvPicPr>
            <a:picLocks noChangeAspect="1"/>
          </p:cNvPicPr>
          <p:nvPr/>
        </p:nvPicPr>
        <p:blipFill>
          <a:blip r:embed="rId7"/>
          <a:srcRect l="3243" t="23426" b="21236"/>
          <a:stretch/>
        </p:blipFill>
        <p:spPr>
          <a:xfrm>
            <a:off x="1382192" y="1989606"/>
            <a:ext cx="2958762" cy="284672"/>
          </a:xfrm>
          <a:prstGeom prst="rect">
            <a:avLst/>
          </a:prstGeom>
        </p:spPr>
      </p:pic>
      <p:pic>
        <p:nvPicPr>
          <p:cNvPr id="26" name="Picture 25">
            <a:extLst>
              <a:ext uri="{FF2B5EF4-FFF2-40B4-BE49-F238E27FC236}">
                <a16:creationId xmlns:a16="http://schemas.microsoft.com/office/drawing/2014/main" id="{12059C3A-BC6E-787B-523C-CCE668924AC8}"/>
              </a:ext>
            </a:extLst>
          </p:cNvPr>
          <p:cNvPicPr>
            <a:picLocks noChangeAspect="1"/>
          </p:cNvPicPr>
          <p:nvPr/>
        </p:nvPicPr>
        <p:blipFill>
          <a:blip r:embed="rId8"/>
          <a:srcRect t="15706"/>
          <a:stretch/>
        </p:blipFill>
        <p:spPr>
          <a:xfrm>
            <a:off x="7396625" y="3318759"/>
            <a:ext cx="2867425" cy="369387"/>
          </a:xfrm>
          <a:prstGeom prst="rect">
            <a:avLst/>
          </a:prstGeom>
        </p:spPr>
      </p:pic>
      <p:pic>
        <p:nvPicPr>
          <p:cNvPr id="32" name="Picture 31" descr="Logo&#10;&#10;AI-generated content may be incorrect.">
            <a:extLst>
              <a:ext uri="{FF2B5EF4-FFF2-40B4-BE49-F238E27FC236}">
                <a16:creationId xmlns:a16="http://schemas.microsoft.com/office/drawing/2014/main" id="{16789619-B41B-8419-3DDA-C37B486D9C3E}"/>
              </a:ext>
            </a:extLst>
          </p:cNvPr>
          <p:cNvPicPr>
            <a:picLocks noChangeAspect="1"/>
          </p:cNvPicPr>
          <p:nvPr/>
        </p:nvPicPr>
        <p:blipFill>
          <a:blip r:embed="rId9"/>
          <a:srcRect t="8406"/>
          <a:stretch/>
        </p:blipFill>
        <p:spPr>
          <a:xfrm>
            <a:off x="7661072" y="2531106"/>
            <a:ext cx="2100710" cy="314634"/>
          </a:xfrm>
          <a:prstGeom prst="rect">
            <a:avLst/>
          </a:prstGeom>
        </p:spPr>
      </p:pic>
      <p:pic>
        <p:nvPicPr>
          <p:cNvPr id="34" name="Picture 33" descr="A picture containing text, clipart&#10;&#10;AI-generated content may be incorrect.">
            <a:extLst>
              <a:ext uri="{FF2B5EF4-FFF2-40B4-BE49-F238E27FC236}">
                <a16:creationId xmlns:a16="http://schemas.microsoft.com/office/drawing/2014/main" id="{AF747B5C-C795-4957-AF11-1EC1707F259C}"/>
              </a:ext>
            </a:extLst>
          </p:cNvPr>
          <p:cNvPicPr>
            <a:picLocks noChangeAspect="1"/>
          </p:cNvPicPr>
          <p:nvPr/>
        </p:nvPicPr>
        <p:blipFill>
          <a:blip r:embed="rId10"/>
          <a:srcRect l="2574" t="16551"/>
          <a:stretch/>
        </p:blipFill>
        <p:spPr>
          <a:xfrm>
            <a:off x="7819429" y="2220867"/>
            <a:ext cx="1783996" cy="264289"/>
          </a:xfrm>
          <a:prstGeom prst="rect">
            <a:avLst/>
          </a:prstGeom>
        </p:spPr>
      </p:pic>
      <p:pic>
        <p:nvPicPr>
          <p:cNvPr id="36" name="Picture 35">
            <a:extLst>
              <a:ext uri="{FF2B5EF4-FFF2-40B4-BE49-F238E27FC236}">
                <a16:creationId xmlns:a16="http://schemas.microsoft.com/office/drawing/2014/main" id="{F9284229-74ED-35C7-409F-EA366F252853}"/>
              </a:ext>
            </a:extLst>
          </p:cNvPr>
          <p:cNvPicPr>
            <a:picLocks noChangeAspect="1"/>
          </p:cNvPicPr>
          <p:nvPr/>
        </p:nvPicPr>
        <p:blipFill>
          <a:blip r:embed="rId11"/>
          <a:srcRect l="2305" t="21618"/>
          <a:stretch/>
        </p:blipFill>
        <p:spPr>
          <a:xfrm>
            <a:off x="7261351" y="3002501"/>
            <a:ext cx="3424687" cy="250990"/>
          </a:xfrm>
          <a:prstGeom prst="rect">
            <a:avLst/>
          </a:prstGeom>
        </p:spPr>
      </p:pic>
      <p:cxnSp>
        <p:nvCxnSpPr>
          <p:cNvPr id="39" name="Straight Arrow Connector 38">
            <a:extLst>
              <a:ext uri="{FF2B5EF4-FFF2-40B4-BE49-F238E27FC236}">
                <a16:creationId xmlns:a16="http://schemas.microsoft.com/office/drawing/2014/main" id="{E9EBFD36-487D-E70A-DBF1-15979B6ABDD3}"/>
              </a:ext>
            </a:extLst>
          </p:cNvPr>
          <p:cNvCxnSpPr>
            <a:cxnSpLocks/>
          </p:cNvCxnSpPr>
          <p:nvPr/>
        </p:nvCxnSpPr>
        <p:spPr>
          <a:xfrm flipV="1">
            <a:off x="2907076" y="3874583"/>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F55B96CE-684B-BBC5-33B6-8948545CDD13}"/>
              </a:ext>
            </a:extLst>
          </p:cNvPr>
          <p:cNvSpPr txBox="1"/>
          <p:nvPr/>
        </p:nvSpPr>
        <p:spPr>
          <a:xfrm>
            <a:off x="2242249" y="5199180"/>
            <a:ext cx="1098993" cy="307777"/>
          </a:xfrm>
          <a:prstGeom prst="rect">
            <a:avLst/>
          </a:prstGeom>
          <a:noFill/>
        </p:spPr>
        <p:txBody>
          <a:bodyPr wrap="square" rtlCol="0">
            <a:spAutoFit/>
          </a:bodyPr>
          <a:lstStyle/>
          <a:p>
            <a:r>
              <a:rPr lang="en-US" sz="1400" dirty="0"/>
              <a:t>Header Text</a:t>
            </a:r>
          </a:p>
        </p:txBody>
      </p:sp>
      <p:cxnSp>
        <p:nvCxnSpPr>
          <p:cNvPr id="47" name="Straight Arrow Connector 46">
            <a:extLst>
              <a:ext uri="{FF2B5EF4-FFF2-40B4-BE49-F238E27FC236}">
                <a16:creationId xmlns:a16="http://schemas.microsoft.com/office/drawing/2014/main" id="{EE9BB27A-F62F-7BBD-0A3D-1363905B0EBF}"/>
              </a:ext>
            </a:extLst>
          </p:cNvPr>
          <p:cNvCxnSpPr>
            <a:cxnSpLocks/>
          </p:cNvCxnSpPr>
          <p:nvPr/>
        </p:nvCxnSpPr>
        <p:spPr>
          <a:xfrm flipV="1">
            <a:off x="9330800" y="3878777"/>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7EF3F8A-BE55-706A-9B89-ADBB89C85BF5}"/>
              </a:ext>
            </a:extLst>
          </p:cNvPr>
          <p:cNvSpPr txBox="1"/>
          <p:nvPr/>
        </p:nvSpPr>
        <p:spPr>
          <a:xfrm>
            <a:off x="8627102" y="5191699"/>
            <a:ext cx="1407395" cy="307777"/>
          </a:xfrm>
          <a:prstGeom prst="rect">
            <a:avLst/>
          </a:prstGeom>
          <a:noFill/>
        </p:spPr>
        <p:txBody>
          <a:bodyPr wrap="square" rtlCol="0">
            <a:spAutoFit/>
          </a:bodyPr>
          <a:lstStyle/>
          <a:p>
            <a:r>
              <a:rPr lang="en-US" sz="1400" dirty="0" err="1"/>
              <a:t>Subheader</a:t>
            </a:r>
            <a:r>
              <a:rPr lang="en-US" sz="1400" dirty="0"/>
              <a:t> Text</a:t>
            </a:r>
          </a:p>
        </p:txBody>
      </p:sp>
    </p:spTree>
    <p:extLst>
      <p:ext uri="{BB962C8B-B14F-4D97-AF65-F5344CB8AC3E}">
        <p14:creationId xmlns:p14="http://schemas.microsoft.com/office/powerpoint/2010/main" val="62666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Roadblocks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3</a:t>
            </a:fld>
            <a:endParaRPr lang="en-US" dirty="0"/>
          </a:p>
        </p:txBody>
      </p:sp>
      <p:sp>
        <p:nvSpPr>
          <p:cNvPr id="5" name="TextBox 4">
            <a:extLst>
              <a:ext uri="{FF2B5EF4-FFF2-40B4-BE49-F238E27FC236}">
                <a16:creationId xmlns:a16="http://schemas.microsoft.com/office/drawing/2014/main" id="{E993A3D7-7149-66E3-AE80-AE007E9C32E4}"/>
              </a:ext>
            </a:extLst>
          </p:cNvPr>
          <p:cNvSpPr txBox="1"/>
          <p:nvPr/>
        </p:nvSpPr>
        <p:spPr>
          <a:xfrm>
            <a:off x="858420" y="1440612"/>
            <a:ext cx="9152626" cy="3447098"/>
          </a:xfrm>
          <a:prstGeom prst="rect">
            <a:avLst/>
          </a:prstGeom>
          <a:noFill/>
        </p:spPr>
        <p:txBody>
          <a:bodyPr wrap="square" rtlCol="0">
            <a:spAutoFit/>
          </a:bodyPr>
          <a:lstStyle/>
          <a:p>
            <a:r>
              <a:rPr lang="en-US" dirty="0"/>
              <a:t>Below were the roadblocks I ran into while conducting this audit: </a:t>
            </a:r>
          </a:p>
          <a:p>
            <a:endParaRPr lang="en-US" dirty="0"/>
          </a:p>
          <a:p>
            <a:pPr marL="285750" indent="-285750">
              <a:buFont typeface="Arial" panose="020B0604020202020204" pitchFamily="34" charset="0"/>
              <a:buChar char="•"/>
            </a:pPr>
            <a:r>
              <a:rPr lang="en-US" dirty="0"/>
              <a:t>Content was updated on the web platform </a:t>
            </a:r>
          </a:p>
          <a:p>
            <a:pPr marL="742950" lvl="1" indent="-285750">
              <a:buFont typeface="Arial" panose="020B0604020202020204" pitchFamily="34" charset="0"/>
              <a:buChar char="•"/>
            </a:pPr>
            <a:r>
              <a:rPr lang="en-US" sz="1600" dirty="0"/>
              <a:t>I had to update my UI Inventory because items I’ve captured previously were replaced. </a:t>
            </a:r>
          </a:p>
          <a:p>
            <a:pPr marL="285750" indent="-285750">
              <a:buFont typeface="Arial" panose="020B0604020202020204" pitchFamily="34" charset="0"/>
              <a:buChar char="•"/>
            </a:pPr>
            <a:r>
              <a:rPr lang="en-US" dirty="0"/>
              <a:t>Pages loaded blank content  </a:t>
            </a:r>
          </a:p>
          <a:p>
            <a:pPr marL="742950" lvl="1" indent="-285750">
              <a:buFont typeface="Arial" panose="020B0604020202020204" pitchFamily="34" charset="0"/>
              <a:buChar char="•"/>
            </a:pPr>
            <a:r>
              <a:rPr lang="en-US" sz="1600" dirty="0"/>
              <a:t>There were pages that loaded blank content or that didn’t load at all. This preventing me from capturing all the UI items to make my UI recommendations. </a:t>
            </a:r>
          </a:p>
          <a:p>
            <a:pPr marL="285750" indent="-285750">
              <a:buFont typeface="Arial" panose="020B0604020202020204" pitchFamily="34" charset="0"/>
              <a:buChar char="•"/>
            </a:pPr>
            <a:r>
              <a:rPr lang="en-US" dirty="0"/>
              <a:t>Some of the images are pixelated/not as clear</a:t>
            </a:r>
          </a:p>
          <a:p>
            <a:pPr marL="742950" lvl="1" indent="-285750">
              <a:buFont typeface="Arial" panose="020B0604020202020204" pitchFamily="34" charset="0"/>
              <a:buChar char="•"/>
            </a:pPr>
            <a:r>
              <a:rPr lang="en-US" sz="1600" dirty="0"/>
              <a:t>During the beginning stages of this audit, I did not have access to the Adobe Creative Suite software. </a:t>
            </a:r>
          </a:p>
          <a:p>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049731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724831" y="924896"/>
            <a:ext cx="10742337" cy="510200"/>
          </a:xfrm>
        </p:spPr>
        <p:txBody>
          <a:bodyPr>
            <a:normAutofit fontScale="90000"/>
          </a:bodyPr>
          <a:lstStyle/>
          <a:p>
            <a:r>
              <a:rPr lang="en-US" dirty="0"/>
              <a:t>Text Design Inconsistency #3 –Header and </a:t>
            </a:r>
            <a:r>
              <a:rPr lang="en-US" dirty="0" err="1"/>
              <a:t>Subheader</a:t>
            </a:r>
            <a:r>
              <a:rPr lang="en-US" dirty="0"/>
              <a:t> Text Color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30</a:t>
            </a:fld>
            <a:endParaRPr lang="en-US" dirty="0"/>
          </a:p>
        </p:txBody>
      </p:sp>
      <p:pic>
        <p:nvPicPr>
          <p:cNvPr id="27" name="Picture 26">
            <a:extLst>
              <a:ext uri="{FF2B5EF4-FFF2-40B4-BE49-F238E27FC236}">
                <a16:creationId xmlns:a16="http://schemas.microsoft.com/office/drawing/2014/main" id="{7ABD1490-9267-1062-8444-4530BC1C92DD}"/>
              </a:ext>
            </a:extLst>
          </p:cNvPr>
          <p:cNvPicPr>
            <a:picLocks noChangeAspect="1"/>
          </p:cNvPicPr>
          <p:nvPr/>
        </p:nvPicPr>
        <p:blipFill>
          <a:blip r:embed="rId3"/>
          <a:srcRect l="2502" r="3908" b="38560"/>
          <a:stretch/>
        </p:blipFill>
        <p:spPr>
          <a:xfrm>
            <a:off x="7025548" y="2635098"/>
            <a:ext cx="3264204" cy="253279"/>
          </a:xfrm>
          <a:prstGeom prst="rect">
            <a:avLst/>
          </a:prstGeom>
        </p:spPr>
      </p:pic>
      <p:sp>
        <p:nvSpPr>
          <p:cNvPr id="28" name="Oval 27">
            <a:extLst>
              <a:ext uri="{FF2B5EF4-FFF2-40B4-BE49-F238E27FC236}">
                <a16:creationId xmlns:a16="http://schemas.microsoft.com/office/drawing/2014/main" id="{769EA302-08D4-600E-457C-931D4ED52495}"/>
              </a:ext>
            </a:extLst>
          </p:cNvPr>
          <p:cNvSpPr/>
          <p:nvPr/>
        </p:nvSpPr>
        <p:spPr>
          <a:xfrm>
            <a:off x="6656895" y="2397406"/>
            <a:ext cx="4104644" cy="7500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719E711-5006-60A6-822A-2C7F615AD760}"/>
              </a:ext>
            </a:extLst>
          </p:cNvPr>
          <p:cNvSpPr txBox="1"/>
          <p:nvPr/>
        </p:nvSpPr>
        <p:spPr>
          <a:xfrm>
            <a:off x="2449678" y="2618522"/>
            <a:ext cx="3330019" cy="307777"/>
          </a:xfrm>
          <a:prstGeom prst="rect">
            <a:avLst/>
          </a:prstGeom>
          <a:noFill/>
        </p:spPr>
        <p:txBody>
          <a:bodyPr wrap="square" rtlCol="0">
            <a:spAutoFit/>
          </a:bodyPr>
          <a:lstStyle/>
          <a:p>
            <a:r>
              <a:rPr lang="en-US" sz="1400" dirty="0"/>
              <a:t>This text header is black and not bolded. </a:t>
            </a:r>
          </a:p>
        </p:txBody>
      </p:sp>
      <p:cxnSp>
        <p:nvCxnSpPr>
          <p:cNvPr id="30" name="Straight Arrow Connector 29">
            <a:extLst>
              <a:ext uri="{FF2B5EF4-FFF2-40B4-BE49-F238E27FC236}">
                <a16:creationId xmlns:a16="http://schemas.microsoft.com/office/drawing/2014/main" id="{6A70C82D-F52C-9BD6-0FAF-B26AD8F0DDE9}"/>
              </a:ext>
            </a:extLst>
          </p:cNvPr>
          <p:cNvCxnSpPr>
            <a:cxnSpLocks/>
            <a:endCxn id="28" idx="2"/>
          </p:cNvCxnSpPr>
          <p:nvPr/>
        </p:nvCxnSpPr>
        <p:spPr>
          <a:xfrm>
            <a:off x="5650302" y="2772412"/>
            <a:ext cx="1006593"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1994E99-4B12-2E2D-2547-55622ECBB06B}"/>
              </a:ext>
            </a:extLst>
          </p:cNvPr>
          <p:cNvPicPr>
            <a:picLocks noChangeAspect="1"/>
          </p:cNvPicPr>
          <p:nvPr/>
        </p:nvPicPr>
        <p:blipFill>
          <a:blip r:embed="rId4"/>
          <a:stretch>
            <a:fillRect/>
          </a:stretch>
        </p:blipFill>
        <p:spPr>
          <a:xfrm>
            <a:off x="7200745" y="4088287"/>
            <a:ext cx="2705478" cy="333422"/>
          </a:xfrm>
          <a:prstGeom prst="rect">
            <a:avLst/>
          </a:prstGeom>
        </p:spPr>
      </p:pic>
      <p:sp>
        <p:nvSpPr>
          <p:cNvPr id="6" name="TextBox 5">
            <a:extLst>
              <a:ext uri="{FF2B5EF4-FFF2-40B4-BE49-F238E27FC236}">
                <a16:creationId xmlns:a16="http://schemas.microsoft.com/office/drawing/2014/main" id="{162F11EA-2AB3-B055-7B8A-D8DCAF5F12A8}"/>
              </a:ext>
            </a:extLst>
          </p:cNvPr>
          <p:cNvSpPr txBox="1"/>
          <p:nvPr/>
        </p:nvSpPr>
        <p:spPr>
          <a:xfrm>
            <a:off x="2495858" y="4271073"/>
            <a:ext cx="3019468" cy="307777"/>
          </a:xfrm>
          <a:prstGeom prst="rect">
            <a:avLst/>
          </a:prstGeom>
          <a:noFill/>
        </p:spPr>
        <p:txBody>
          <a:bodyPr wrap="square" rtlCol="0">
            <a:spAutoFit/>
          </a:bodyPr>
          <a:lstStyle/>
          <a:p>
            <a:r>
              <a:rPr lang="en-US" sz="1400" dirty="0"/>
              <a:t>These </a:t>
            </a:r>
            <a:r>
              <a:rPr lang="en-US" sz="1400" dirty="0" err="1"/>
              <a:t>subheader</a:t>
            </a:r>
            <a:r>
              <a:rPr lang="en-US" sz="1400" dirty="0"/>
              <a:t> text items are gray.</a:t>
            </a:r>
          </a:p>
        </p:txBody>
      </p:sp>
      <p:pic>
        <p:nvPicPr>
          <p:cNvPr id="8" name="Picture 7">
            <a:extLst>
              <a:ext uri="{FF2B5EF4-FFF2-40B4-BE49-F238E27FC236}">
                <a16:creationId xmlns:a16="http://schemas.microsoft.com/office/drawing/2014/main" id="{04C14916-FBA2-A22E-27CD-EC25B38E99C8}"/>
              </a:ext>
            </a:extLst>
          </p:cNvPr>
          <p:cNvPicPr>
            <a:picLocks noChangeAspect="1"/>
          </p:cNvPicPr>
          <p:nvPr/>
        </p:nvPicPr>
        <p:blipFill>
          <a:blip r:embed="rId5"/>
          <a:srcRect t="4552" r="24904" b="84075"/>
          <a:stretch/>
        </p:blipFill>
        <p:spPr>
          <a:xfrm>
            <a:off x="7410450" y="4562899"/>
            <a:ext cx="1867163" cy="232914"/>
          </a:xfrm>
          <a:prstGeom prst="rect">
            <a:avLst/>
          </a:prstGeom>
        </p:spPr>
      </p:pic>
      <p:sp>
        <p:nvSpPr>
          <p:cNvPr id="9" name="Oval 8">
            <a:extLst>
              <a:ext uri="{FF2B5EF4-FFF2-40B4-BE49-F238E27FC236}">
                <a16:creationId xmlns:a16="http://schemas.microsoft.com/office/drawing/2014/main" id="{B294A9DB-0C29-0755-45B6-4EFB1F618ED1}"/>
              </a:ext>
            </a:extLst>
          </p:cNvPr>
          <p:cNvSpPr/>
          <p:nvPr/>
        </p:nvSpPr>
        <p:spPr>
          <a:xfrm>
            <a:off x="6849374" y="3916392"/>
            <a:ext cx="3209028" cy="100929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021F222-8E4D-1A75-5CE0-5C07367627AC}"/>
              </a:ext>
            </a:extLst>
          </p:cNvPr>
          <p:cNvCxnSpPr>
            <a:cxnSpLocks/>
          </p:cNvCxnSpPr>
          <p:nvPr/>
        </p:nvCxnSpPr>
        <p:spPr>
          <a:xfrm>
            <a:off x="5438652" y="4429901"/>
            <a:ext cx="1410722"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587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Text Design Inconsistency #4 –Text Alert Design</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31</a:t>
            </a:fld>
            <a:endParaRPr lang="en-US" dirty="0"/>
          </a:p>
        </p:txBody>
      </p:sp>
      <p:pic>
        <p:nvPicPr>
          <p:cNvPr id="6" name="Picture 5">
            <a:extLst>
              <a:ext uri="{FF2B5EF4-FFF2-40B4-BE49-F238E27FC236}">
                <a16:creationId xmlns:a16="http://schemas.microsoft.com/office/drawing/2014/main" id="{DAD41D19-2749-E086-0CC2-726F55AD334D}"/>
              </a:ext>
            </a:extLst>
          </p:cNvPr>
          <p:cNvPicPr>
            <a:picLocks noChangeAspect="1"/>
          </p:cNvPicPr>
          <p:nvPr/>
        </p:nvPicPr>
        <p:blipFill>
          <a:blip r:embed="rId3"/>
          <a:stretch>
            <a:fillRect/>
          </a:stretch>
        </p:blipFill>
        <p:spPr>
          <a:xfrm>
            <a:off x="1055308" y="2067823"/>
            <a:ext cx="10099624" cy="237980"/>
          </a:xfrm>
          <a:prstGeom prst="rect">
            <a:avLst/>
          </a:prstGeom>
        </p:spPr>
      </p:pic>
      <p:pic>
        <p:nvPicPr>
          <p:cNvPr id="10" name="Picture 9">
            <a:extLst>
              <a:ext uri="{FF2B5EF4-FFF2-40B4-BE49-F238E27FC236}">
                <a16:creationId xmlns:a16="http://schemas.microsoft.com/office/drawing/2014/main" id="{03FEF576-FD49-A0E0-1011-05E4694017B5}"/>
              </a:ext>
            </a:extLst>
          </p:cNvPr>
          <p:cNvPicPr>
            <a:picLocks noChangeAspect="1"/>
          </p:cNvPicPr>
          <p:nvPr/>
        </p:nvPicPr>
        <p:blipFill>
          <a:blip r:embed="rId4"/>
          <a:stretch>
            <a:fillRect/>
          </a:stretch>
        </p:blipFill>
        <p:spPr>
          <a:xfrm>
            <a:off x="474455" y="4656830"/>
            <a:ext cx="10686432" cy="232980"/>
          </a:xfrm>
          <a:prstGeom prst="rect">
            <a:avLst/>
          </a:prstGeom>
        </p:spPr>
      </p:pic>
      <p:sp>
        <p:nvSpPr>
          <p:cNvPr id="18" name="Oval 17">
            <a:extLst>
              <a:ext uri="{FF2B5EF4-FFF2-40B4-BE49-F238E27FC236}">
                <a16:creationId xmlns:a16="http://schemas.microsoft.com/office/drawing/2014/main" id="{323C9CA5-BA32-2F6B-31D9-1E55A8414458}"/>
              </a:ext>
            </a:extLst>
          </p:cNvPr>
          <p:cNvSpPr/>
          <p:nvPr/>
        </p:nvSpPr>
        <p:spPr>
          <a:xfrm>
            <a:off x="332393" y="1790983"/>
            <a:ext cx="11268364" cy="8220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A4033A-F340-5C16-DAC1-150F62C873EC}"/>
              </a:ext>
            </a:extLst>
          </p:cNvPr>
          <p:cNvSpPr txBox="1"/>
          <p:nvPr/>
        </p:nvSpPr>
        <p:spPr>
          <a:xfrm>
            <a:off x="4825159" y="3522254"/>
            <a:ext cx="1838564" cy="307777"/>
          </a:xfrm>
          <a:prstGeom prst="rect">
            <a:avLst/>
          </a:prstGeom>
          <a:noFill/>
        </p:spPr>
        <p:txBody>
          <a:bodyPr wrap="square" rtlCol="0">
            <a:spAutoFit/>
          </a:bodyPr>
          <a:lstStyle/>
          <a:p>
            <a:r>
              <a:rPr lang="en-US" sz="1400" dirty="0"/>
              <a:t>This text alert is blue. </a:t>
            </a:r>
          </a:p>
        </p:txBody>
      </p:sp>
      <p:cxnSp>
        <p:nvCxnSpPr>
          <p:cNvPr id="22" name="Straight Arrow Connector 21">
            <a:extLst>
              <a:ext uri="{FF2B5EF4-FFF2-40B4-BE49-F238E27FC236}">
                <a16:creationId xmlns:a16="http://schemas.microsoft.com/office/drawing/2014/main" id="{57430184-4981-23EF-2CD8-4670A83C59C7}"/>
              </a:ext>
            </a:extLst>
          </p:cNvPr>
          <p:cNvCxnSpPr>
            <a:cxnSpLocks/>
          </p:cNvCxnSpPr>
          <p:nvPr/>
        </p:nvCxnSpPr>
        <p:spPr>
          <a:xfrm flipV="1">
            <a:off x="5744441" y="2622036"/>
            <a:ext cx="1" cy="91657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12B5F7C4-3E95-04DD-A839-CB92CF9F7057}"/>
              </a:ext>
            </a:extLst>
          </p:cNvPr>
          <p:cNvSpPr/>
          <p:nvPr/>
        </p:nvSpPr>
        <p:spPr>
          <a:xfrm>
            <a:off x="83011" y="4359801"/>
            <a:ext cx="11430463" cy="8220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B25C58-FFAE-9B1B-A06E-B9733941D00D}"/>
              </a:ext>
            </a:extLst>
          </p:cNvPr>
          <p:cNvSpPr txBox="1"/>
          <p:nvPr/>
        </p:nvSpPr>
        <p:spPr>
          <a:xfrm>
            <a:off x="5000170" y="6097805"/>
            <a:ext cx="1756397" cy="307777"/>
          </a:xfrm>
          <a:prstGeom prst="rect">
            <a:avLst/>
          </a:prstGeom>
          <a:noFill/>
        </p:spPr>
        <p:txBody>
          <a:bodyPr wrap="square" rtlCol="0">
            <a:spAutoFit/>
          </a:bodyPr>
          <a:lstStyle/>
          <a:p>
            <a:r>
              <a:rPr lang="en-US" sz="1400" dirty="0"/>
              <a:t>This text alert is red. </a:t>
            </a:r>
          </a:p>
        </p:txBody>
      </p:sp>
      <p:cxnSp>
        <p:nvCxnSpPr>
          <p:cNvPr id="26" name="Straight Arrow Connector 25">
            <a:extLst>
              <a:ext uri="{FF2B5EF4-FFF2-40B4-BE49-F238E27FC236}">
                <a16:creationId xmlns:a16="http://schemas.microsoft.com/office/drawing/2014/main" id="{984B1DE6-769F-D698-433A-FF0A0797B9DB}"/>
              </a:ext>
            </a:extLst>
          </p:cNvPr>
          <p:cNvCxnSpPr>
            <a:cxnSpLocks/>
          </p:cNvCxnSpPr>
          <p:nvPr/>
        </p:nvCxnSpPr>
        <p:spPr>
          <a:xfrm flipV="1">
            <a:off x="5878369" y="5181229"/>
            <a:ext cx="1" cy="91657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041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Text Design Inconsistency #5 –Caption Text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32</a:t>
            </a:fld>
            <a:endParaRPr lang="en-US" dirty="0"/>
          </a:p>
        </p:txBody>
      </p:sp>
      <p:pic>
        <p:nvPicPr>
          <p:cNvPr id="7" name="Picture 6">
            <a:extLst>
              <a:ext uri="{FF2B5EF4-FFF2-40B4-BE49-F238E27FC236}">
                <a16:creationId xmlns:a16="http://schemas.microsoft.com/office/drawing/2014/main" id="{080C2528-9BB0-CC9D-D3CF-8B27F4E0574F}"/>
              </a:ext>
            </a:extLst>
          </p:cNvPr>
          <p:cNvPicPr>
            <a:picLocks noChangeAspect="1"/>
          </p:cNvPicPr>
          <p:nvPr/>
        </p:nvPicPr>
        <p:blipFill>
          <a:blip r:embed="rId3"/>
          <a:stretch>
            <a:fillRect/>
          </a:stretch>
        </p:blipFill>
        <p:spPr>
          <a:xfrm>
            <a:off x="8632660" y="4299081"/>
            <a:ext cx="2438740" cy="266737"/>
          </a:xfrm>
          <a:prstGeom prst="rect">
            <a:avLst/>
          </a:prstGeom>
        </p:spPr>
      </p:pic>
      <p:pic>
        <p:nvPicPr>
          <p:cNvPr id="9" name="Picture 8">
            <a:extLst>
              <a:ext uri="{FF2B5EF4-FFF2-40B4-BE49-F238E27FC236}">
                <a16:creationId xmlns:a16="http://schemas.microsoft.com/office/drawing/2014/main" id="{DA43276A-A69A-832F-F265-B726CB4DF49E}"/>
              </a:ext>
            </a:extLst>
          </p:cNvPr>
          <p:cNvPicPr>
            <a:picLocks noChangeAspect="1"/>
          </p:cNvPicPr>
          <p:nvPr/>
        </p:nvPicPr>
        <p:blipFill>
          <a:blip r:embed="rId4"/>
          <a:stretch>
            <a:fillRect/>
          </a:stretch>
        </p:blipFill>
        <p:spPr>
          <a:xfrm>
            <a:off x="834466" y="2177656"/>
            <a:ext cx="6668431" cy="238158"/>
          </a:xfrm>
          <a:prstGeom prst="rect">
            <a:avLst/>
          </a:prstGeom>
        </p:spPr>
      </p:pic>
      <p:pic>
        <p:nvPicPr>
          <p:cNvPr id="14" name="Picture 13" descr="Graphical user interface, text&#10;&#10;AI-generated content may be incorrect.">
            <a:extLst>
              <a:ext uri="{FF2B5EF4-FFF2-40B4-BE49-F238E27FC236}">
                <a16:creationId xmlns:a16="http://schemas.microsoft.com/office/drawing/2014/main" id="{CE1B9636-F41B-4641-D094-9C6FAB89DBAA}"/>
              </a:ext>
            </a:extLst>
          </p:cNvPr>
          <p:cNvPicPr>
            <a:picLocks noChangeAspect="1"/>
          </p:cNvPicPr>
          <p:nvPr/>
        </p:nvPicPr>
        <p:blipFill>
          <a:blip r:embed="rId5"/>
          <a:srcRect l="1203" r="1978" b="20920"/>
          <a:stretch/>
        </p:blipFill>
        <p:spPr>
          <a:xfrm>
            <a:off x="834466" y="2521822"/>
            <a:ext cx="5938983" cy="529985"/>
          </a:xfrm>
          <a:prstGeom prst="rect">
            <a:avLst/>
          </a:prstGeom>
        </p:spPr>
      </p:pic>
      <p:pic>
        <p:nvPicPr>
          <p:cNvPr id="30" name="Picture 29">
            <a:extLst>
              <a:ext uri="{FF2B5EF4-FFF2-40B4-BE49-F238E27FC236}">
                <a16:creationId xmlns:a16="http://schemas.microsoft.com/office/drawing/2014/main" id="{89D5DC71-DB0B-DAAB-6F0E-BF2903EA898C}"/>
              </a:ext>
            </a:extLst>
          </p:cNvPr>
          <p:cNvPicPr>
            <a:picLocks noChangeAspect="1"/>
          </p:cNvPicPr>
          <p:nvPr/>
        </p:nvPicPr>
        <p:blipFill>
          <a:blip r:embed="rId6"/>
          <a:srcRect l="882" t="12264"/>
          <a:stretch/>
        </p:blipFill>
        <p:spPr>
          <a:xfrm>
            <a:off x="834466" y="3157815"/>
            <a:ext cx="7261091" cy="409541"/>
          </a:xfrm>
          <a:prstGeom prst="rect">
            <a:avLst/>
          </a:prstGeom>
        </p:spPr>
      </p:pic>
      <p:sp>
        <p:nvSpPr>
          <p:cNvPr id="31" name="Oval 30">
            <a:extLst>
              <a:ext uri="{FF2B5EF4-FFF2-40B4-BE49-F238E27FC236}">
                <a16:creationId xmlns:a16="http://schemas.microsoft.com/office/drawing/2014/main" id="{3F08CBBD-B0E3-AB7D-D56A-739256EC12FE}"/>
              </a:ext>
            </a:extLst>
          </p:cNvPr>
          <p:cNvSpPr/>
          <p:nvPr/>
        </p:nvSpPr>
        <p:spPr>
          <a:xfrm>
            <a:off x="152894" y="1428995"/>
            <a:ext cx="8479766" cy="295886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2" name="TextBox 31">
            <a:extLst>
              <a:ext uri="{FF2B5EF4-FFF2-40B4-BE49-F238E27FC236}">
                <a16:creationId xmlns:a16="http://schemas.microsoft.com/office/drawing/2014/main" id="{2063F6DD-714C-4931-2E78-EB2CE5CAC18F}"/>
              </a:ext>
            </a:extLst>
          </p:cNvPr>
          <p:cNvSpPr txBox="1"/>
          <p:nvPr/>
        </p:nvSpPr>
        <p:spPr>
          <a:xfrm>
            <a:off x="2653834" y="5312093"/>
            <a:ext cx="3183519" cy="307777"/>
          </a:xfrm>
          <a:prstGeom prst="rect">
            <a:avLst/>
          </a:prstGeom>
          <a:noFill/>
        </p:spPr>
        <p:txBody>
          <a:bodyPr wrap="square" rtlCol="0">
            <a:spAutoFit/>
          </a:bodyPr>
          <a:lstStyle/>
          <a:p>
            <a:r>
              <a:rPr lang="en-US" sz="1400" dirty="0"/>
              <a:t>This caption text is black and readable. </a:t>
            </a:r>
          </a:p>
        </p:txBody>
      </p:sp>
      <p:cxnSp>
        <p:nvCxnSpPr>
          <p:cNvPr id="33" name="Straight Arrow Connector 32">
            <a:extLst>
              <a:ext uri="{FF2B5EF4-FFF2-40B4-BE49-F238E27FC236}">
                <a16:creationId xmlns:a16="http://schemas.microsoft.com/office/drawing/2014/main" id="{E0932249-59D6-5FB3-8100-0487690C8324}"/>
              </a:ext>
            </a:extLst>
          </p:cNvPr>
          <p:cNvCxnSpPr>
            <a:cxnSpLocks/>
          </p:cNvCxnSpPr>
          <p:nvPr/>
        </p:nvCxnSpPr>
        <p:spPr>
          <a:xfrm flipV="1">
            <a:off x="4245594" y="4468631"/>
            <a:ext cx="1" cy="91657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576D9E57-AD4B-AD15-1958-96B080B7DAAB}"/>
              </a:ext>
            </a:extLst>
          </p:cNvPr>
          <p:cNvSpPr/>
          <p:nvPr/>
        </p:nvSpPr>
        <p:spPr>
          <a:xfrm>
            <a:off x="8269586" y="4001469"/>
            <a:ext cx="3157268" cy="9093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35" name="TextBox 34">
            <a:extLst>
              <a:ext uri="{FF2B5EF4-FFF2-40B4-BE49-F238E27FC236}">
                <a16:creationId xmlns:a16="http://schemas.microsoft.com/office/drawing/2014/main" id="{65DA0DB6-A3DB-BED7-3B5A-8C4DE0200372}"/>
              </a:ext>
            </a:extLst>
          </p:cNvPr>
          <p:cNvSpPr txBox="1"/>
          <p:nvPr/>
        </p:nvSpPr>
        <p:spPr>
          <a:xfrm>
            <a:off x="8019509" y="5808899"/>
            <a:ext cx="3407345" cy="307777"/>
          </a:xfrm>
          <a:prstGeom prst="rect">
            <a:avLst/>
          </a:prstGeom>
          <a:noFill/>
        </p:spPr>
        <p:txBody>
          <a:bodyPr wrap="square" rtlCol="0">
            <a:spAutoFit/>
          </a:bodyPr>
          <a:lstStyle/>
          <a:p>
            <a:r>
              <a:rPr lang="en-US" sz="1400" dirty="0"/>
              <a:t>This caption text is white and unreadable. </a:t>
            </a:r>
          </a:p>
        </p:txBody>
      </p:sp>
      <p:cxnSp>
        <p:nvCxnSpPr>
          <p:cNvPr id="36" name="Straight Arrow Connector 35">
            <a:extLst>
              <a:ext uri="{FF2B5EF4-FFF2-40B4-BE49-F238E27FC236}">
                <a16:creationId xmlns:a16="http://schemas.microsoft.com/office/drawing/2014/main" id="{A7977D0F-0168-5B44-1D1E-C9E19910221D}"/>
              </a:ext>
            </a:extLst>
          </p:cNvPr>
          <p:cNvCxnSpPr>
            <a:cxnSpLocks/>
          </p:cNvCxnSpPr>
          <p:nvPr/>
        </p:nvCxnSpPr>
        <p:spPr>
          <a:xfrm flipV="1">
            <a:off x="9852030" y="4952748"/>
            <a:ext cx="1" cy="91657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381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Text Design Inconsistency #6 –Error Message Text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33</a:t>
            </a:fld>
            <a:endParaRPr lang="en-US" dirty="0"/>
          </a:p>
        </p:txBody>
      </p:sp>
      <p:sp>
        <p:nvSpPr>
          <p:cNvPr id="31" name="Oval 30">
            <a:extLst>
              <a:ext uri="{FF2B5EF4-FFF2-40B4-BE49-F238E27FC236}">
                <a16:creationId xmlns:a16="http://schemas.microsoft.com/office/drawing/2014/main" id="{3F08CBBD-B0E3-AB7D-D56A-739256EC12FE}"/>
              </a:ext>
            </a:extLst>
          </p:cNvPr>
          <p:cNvSpPr/>
          <p:nvPr/>
        </p:nvSpPr>
        <p:spPr>
          <a:xfrm>
            <a:off x="3976777" y="2183807"/>
            <a:ext cx="3467819" cy="15902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4" name="Picture 3">
            <a:extLst>
              <a:ext uri="{FF2B5EF4-FFF2-40B4-BE49-F238E27FC236}">
                <a16:creationId xmlns:a16="http://schemas.microsoft.com/office/drawing/2014/main" id="{AF077B88-5E0B-15D6-C20F-7DC6FDB091C0}"/>
              </a:ext>
            </a:extLst>
          </p:cNvPr>
          <p:cNvPicPr>
            <a:picLocks noChangeAspect="1"/>
          </p:cNvPicPr>
          <p:nvPr/>
        </p:nvPicPr>
        <p:blipFill>
          <a:blip r:embed="rId3"/>
          <a:srcRect l="6521" t="12344" r="3889" b="7064"/>
          <a:stretch/>
        </p:blipFill>
        <p:spPr>
          <a:xfrm>
            <a:off x="4809347" y="2583611"/>
            <a:ext cx="1751163" cy="319178"/>
          </a:xfrm>
          <a:prstGeom prst="rect">
            <a:avLst/>
          </a:prstGeom>
        </p:spPr>
      </p:pic>
      <p:pic>
        <p:nvPicPr>
          <p:cNvPr id="6" name="Picture 5">
            <a:extLst>
              <a:ext uri="{FF2B5EF4-FFF2-40B4-BE49-F238E27FC236}">
                <a16:creationId xmlns:a16="http://schemas.microsoft.com/office/drawing/2014/main" id="{FDAE0617-DCD5-9444-7C0E-16D2D79B3275}"/>
              </a:ext>
            </a:extLst>
          </p:cNvPr>
          <p:cNvPicPr>
            <a:picLocks noChangeAspect="1"/>
          </p:cNvPicPr>
          <p:nvPr/>
        </p:nvPicPr>
        <p:blipFill>
          <a:blip r:embed="rId4"/>
          <a:srcRect t="21391"/>
          <a:stretch/>
        </p:blipFill>
        <p:spPr>
          <a:xfrm>
            <a:off x="4565141" y="3077569"/>
            <a:ext cx="2479764" cy="250904"/>
          </a:xfrm>
          <a:prstGeom prst="rect">
            <a:avLst/>
          </a:prstGeom>
        </p:spPr>
      </p:pic>
      <p:cxnSp>
        <p:nvCxnSpPr>
          <p:cNvPr id="8" name="Straight Arrow Connector 7">
            <a:extLst>
              <a:ext uri="{FF2B5EF4-FFF2-40B4-BE49-F238E27FC236}">
                <a16:creationId xmlns:a16="http://schemas.microsoft.com/office/drawing/2014/main" id="{1F31CF89-16FD-DA87-9296-82D38925391E}"/>
              </a:ext>
            </a:extLst>
          </p:cNvPr>
          <p:cNvCxnSpPr>
            <a:cxnSpLocks/>
          </p:cNvCxnSpPr>
          <p:nvPr/>
        </p:nvCxnSpPr>
        <p:spPr>
          <a:xfrm flipV="1">
            <a:off x="5805022" y="3796551"/>
            <a:ext cx="1" cy="96001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A4C3A84-DAE1-207E-359B-0D223D46CC8C}"/>
              </a:ext>
            </a:extLst>
          </p:cNvPr>
          <p:cNvSpPr txBox="1"/>
          <p:nvPr/>
        </p:nvSpPr>
        <p:spPr>
          <a:xfrm>
            <a:off x="3131389" y="4756567"/>
            <a:ext cx="5520906" cy="307777"/>
          </a:xfrm>
          <a:prstGeom prst="rect">
            <a:avLst/>
          </a:prstGeom>
          <a:noFill/>
        </p:spPr>
        <p:txBody>
          <a:bodyPr wrap="square" rtlCol="0">
            <a:spAutoFit/>
          </a:bodyPr>
          <a:lstStyle/>
          <a:p>
            <a:r>
              <a:rPr lang="en-US" sz="1400" dirty="0"/>
              <a:t>These error messages randomly appear without any user interaction.</a:t>
            </a:r>
          </a:p>
        </p:txBody>
      </p:sp>
    </p:spTree>
    <p:extLst>
      <p:ext uri="{BB962C8B-B14F-4D97-AF65-F5344CB8AC3E}">
        <p14:creationId xmlns:p14="http://schemas.microsoft.com/office/powerpoint/2010/main" val="148563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94500" y="2881745"/>
            <a:ext cx="4941771" cy="1607208"/>
          </a:xfrm>
        </p:spPr>
        <p:txBody>
          <a:bodyPr anchor="ctr"/>
          <a:lstStyle/>
          <a:p>
            <a:r>
              <a:rPr lang="en-US" cap="none" dirty="0">
                <a:latin typeface="Arial" panose="020B0604020202020204" pitchFamily="34" charset="0"/>
                <a:cs typeface="Arial" panose="020B0604020202020204" pitchFamily="34" charset="0"/>
              </a:rPr>
              <a:t>Pill Design Inconsistencies</a:t>
            </a:r>
          </a:p>
        </p:txBody>
      </p:sp>
    </p:spTree>
    <p:extLst>
      <p:ext uri="{BB962C8B-B14F-4D97-AF65-F5344CB8AC3E}">
        <p14:creationId xmlns:p14="http://schemas.microsoft.com/office/powerpoint/2010/main" val="1162696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Pill Design Inconsistency #1 – Text Formatting</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35</a:t>
            </a:fld>
            <a:endParaRPr lang="en-US" dirty="0"/>
          </a:p>
        </p:txBody>
      </p:sp>
      <p:pic>
        <p:nvPicPr>
          <p:cNvPr id="4" name="Picture 3">
            <a:extLst>
              <a:ext uri="{FF2B5EF4-FFF2-40B4-BE49-F238E27FC236}">
                <a16:creationId xmlns:a16="http://schemas.microsoft.com/office/drawing/2014/main" id="{AC6FCC0F-B172-4A37-5923-E46532A404B1}"/>
              </a:ext>
            </a:extLst>
          </p:cNvPr>
          <p:cNvPicPr>
            <a:picLocks noChangeAspect="1"/>
          </p:cNvPicPr>
          <p:nvPr/>
        </p:nvPicPr>
        <p:blipFill>
          <a:blip r:embed="rId3"/>
          <a:stretch>
            <a:fillRect/>
          </a:stretch>
        </p:blipFill>
        <p:spPr>
          <a:xfrm>
            <a:off x="952276" y="2317426"/>
            <a:ext cx="5073842" cy="344347"/>
          </a:xfrm>
          <a:prstGeom prst="rect">
            <a:avLst/>
          </a:prstGeom>
        </p:spPr>
      </p:pic>
      <p:pic>
        <p:nvPicPr>
          <p:cNvPr id="7" name="Picture 6">
            <a:extLst>
              <a:ext uri="{FF2B5EF4-FFF2-40B4-BE49-F238E27FC236}">
                <a16:creationId xmlns:a16="http://schemas.microsoft.com/office/drawing/2014/main" id="{C9E8D0F3-E2DF-EFAE-75D2-10D83A7F60A6}"/>
              </a:ext>
            </a:extLst>
          </p:cNvPr>
          <p:cNvPicPr>
            <a:picLocks noChangeAspect="1"/>
          </p:cNvPicPr>
          <p:nvPr/>
        </p:nvPicPr>
        <p:blipFill>
          <a:blip r:embed="rId4"/>
          <a:stretch>
            <a:fillRect/>
          </a:stretch>
        </p:blipFill>
        <p:spPr>
          <a:xfrm>
            <a:off x="952276" y="2793029"/>
            <a:ext cx="5073842" cy="325149"/>
          </a:xfrm>
          <a:prstGeom prst="rect">
            <a:avLst/>
          </a:prstGeom>
        </p:spPr>
      </p:pic>
      <p:pic>
        <p:nvPicPr>
          <p:cNvPr id="9" name="Picture 8" descr="Graphical user interface, text, application, chat or text message&#10;&#10;AI-generated content may be incorrect.">
            <a:extLst>
              <a:ext uri="{FF2B5EF4-FFF2-40B4-BE49-F238E27FC236}">
                <a16:creationId xmlns:a16="http://schemas.microsoft.com/office/drawing/2014/main" id="{35ED053A-12CE-7520-08DF-8B9DCF441BCA}"/>
              </a:ext>
            </a:extLst>
          </p:cNvPr>
          <p:cNvPicPr>
            <a:picLocks noChangeAspect="1"/>
          </p:cNvPicPr>
          <p:nvPr/>
        </p:nvPicPr>
        <p:blipFill>
          <a:blip r:embed="rId5"/>
          <a:stretch>
            <a:fillRect/>
          </a:stretch>
        </p:blipFill>
        <p:spPr>
          <a:xfrm>
            <a:off x="7963786" y="1954089"/>
            <a:ext cx="3318202" cy="813728"/>
          </a:xfrm>
          <a:prstGeom prst="rect">
            <a:avLst/>
          </a:prstGeom>
        </p:spPr>
      </p:pic>
      <p:pic>
        <p:nvPicPr>
          <p:cNvPr id="14" name="Picture 13" descr="A picture containing text&#10;&#10;AI-generated content may be incorrect.">
            <a:extLst>
              <a:ext uri="{FF2B5EF4-FFF2-40B4-BE49-F238E27FC236}">
                <a16:creationId xmlns:a16="http://schemas.microsoft.com/office/drawing/2014/main" id="{F111FBD0-CCD5-35E3-AC5F-96EA24E30308}"/>
              </a:ext>
            </a:extLst>
          </p:cNvPr>
          <p:cNvPicPr>
            <a:picLocks noChangeAspect="1"/>
          </p:cNvPicPr>
          <p:nvPr/>
        </p:nvPicPr>
        <p:blipFill>
          <a:blip r:embed="rId6"/>
          <a:stretch>
            <a:fillRect/>
          </a:stretch>
        </p:blipFill>
        <p:spPr>
          <a:xfrm>
            <a:off x="952276" y="3277137"/>
            <a:ext cx="5073842" cy="413424"/>
          </a:xfrm>
          <a:prstGeom prst="rect">
            <a:avLst/>
          </a:prstGeom>
        </p:spPr>
      </p:pic>
      <p:pic>
        <p:nvPicPr>
          <p:cNvPr id="16" name="Picture 15">
            <a:extLst>
              <a:ext uri="{FF2B5EF4-FFF2-40B4-BE49-F238E27FC236}">
                <a16:creationId xmlns:a16="http://schemas.microsoft.com/office/drawing/2014/main" id="{A5A6587C-4440-1BCE-52B0-B18DD0177338}"/>
              </a:ext>
            </a:extLst>
          </p:cNvPr>
          <p:cNvPicPr>
            <a:picLocks noChangeAspect="1"/>
          </p:cNvPicPr>
          <p:nvPr/>
        </p:nvPicPr>
        <p:blipFill>
          <a:blip r:embed="rId7"/>
          <a:srcRect l="811" t="13466" b="9999"/>
          <a:stretch/>
        </p:blipFill>
        <p:spPr>
          <a:xfrm>
            <a:off x="7962887" y="2812758"/>
            <a:ext cx="3427028" cy="714678"/>
          </a:xfrm>
          <a:prstGeom prst="rect">
            <a:avLst/>
          </a:prstGeom>
        </p:spPr>
      </p:pic>
      <p:pic>
        <p:nvPicPr>
          <p:cNvPr id="20" name="Picture 19" descr="Graphical user interface, application, Word&#10;&#10;AI-generated content may be incorrect.">
            <a:extLst>
              <a:ext uri="{FF2B5EF4-FFF2-40B4-BE49-F238E27FC236}">
                <a16:creationId xmlns:a16="http://schemas.microsoft.com/office/drawing/2014/main" id="{C036DEA9-BEF5-ADD7-77EE-D87F9575DC67}"/>
              </a:ext>
            </a:extLst>
          </p:cNvPr>
          <p:cNvPicPr>
            <a:picLocks noChangeAspect="1"/>
          </p:cNvPicPr>
          <p:nvPr/>
        </p:nvPicPr>
        <p:blipFill>
          <a:blip r:embed="rId8"/>
          <a:stretch>
            <a:fillRect/>
          </a:stretch>
        </p:blipFill>
        <p:spPr>
          <a:xfrm>
            <a:off x="7935138" y="3576528"/>
            <a:ext cx="3388093" cy="833435"/>
          </a:xfrm>
          <a:prstGeom prst="rect">
            <a:avLst/>
          </a:prstGeom>
        </p:spPr>
      </p:pic>
      <p:pic>
        <p:nvPicPr>
          <p:cNvPr id="25" name="Picture 24" descr="Graphical user interface, application, Word&#10;&#10;AI-generated content may be incorrect.">
            <a:extLst>
              <a:ext uri="{FF2B5EF4-FFF2-40B4-BE49-F238E27FC236}">
                <a16:creationId xmlns:a16="http://schemas.microsoft.com/office/drawing/2014/main" id="{A8097C30-6B76-6F04-9E24-6F325545F230}"/>
              </a:ext>
            </a:extLst>
          </p:cNvPr>
          <p:cNvPicPr>
            <a:picLocks noChangeAspect="1"/>
          </p:cNvPicPr>
          <p:nvPr/>
        </p:nvPicPr>
        <p:blipFill>
          <a:blip r:embed="rId9"/>
          <a:stretch>
            <a:fillRect/>
          </a:stretch>
        </p:blipFill>
        <p:spPr>
          <a:xfrm>
            <a:off x="8015660" y="4386105"/>
            <a:ext cx="3307571" cy="945020"/>
          </a:xfrm>
          <a:prstGeom prst="rect">
            <a:avLst/>
          </a:prstGeom>
        </p:spPr>
      </p:pic>
      <p:pic>
        <p:nvPicPr>
          <p:cNvPr id="28" name="Picture 27" descr="A picture containing chart&#10;&#10;AI-generated content may be incorrect.">
            <a:extLst>
              <a:ext uri="{FF2B5EF4-FFF2-40B4-BE49-F238E27FC236}">
                <a16:creationId xmlns:a16="http://schemas.microsoft.com/office/drawing/2014/main" id="{C34D005B-B662-A014-5C81-EECCDE8AE5FA}"/>
              </a:ext>
            </a:extLst>
          </p:cNvPr>
          <p:cNvPicPr>
            <a:picLocks noChangeAspect="1"/>
          </p:cNvPicPr>
          <p:nvPr/>
        </p:nvPicPr>
        <p:blipFill>
          <a:blip r:embed="rId10"/>
          <a:stretch>
            <a:fillRect/>
          </a:stretch>
        </p:blipFill>
        <p:spPr>
          <a:xfrm>
            <a:off x="952276" y="3861065"/>
            <a:ext cx="5073842" cy="373939"/>
          </a:xfrm>
          <a:prstGeom prst="rect">
            <a:avLst/>
          </a:prstGeom>
        </p:spPr>
      </p:pic>
      <p:sp>
        <p:nvSpPr>
          <p:cNvPr id="29" name="Oval 28">
            <a:extLst>
              <a:ext uri="{FF2B5EF4-FFF2-40B4-BE49-F238E27FC236}">
                <a16:creationId xmlns:a16="http://schemas.microsoft.com/office/drawing/2014/main" id="{357BBD49-B9F8-A576-3706-437A500EF6F7}"/>
              </a:ext>
            </a:extLst>
          </p:cNvPr>
          <p:cNvSpPr/>
          <p:nvPr/>
        </p:nvSpPr>
        <p:spPr>
          <a:xfrm>
            <a:off x="111273" y="1759789"/>
            <a:ext cx="6746118" cy="313775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3666672" y="4921694"/>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1721195" y="6215805"/>
            <a:ext cx="3890953" cy="307777"/>
          </a:xfrm>
          <a:prstGeom prst="rect">
            <a:avLst/>
          </a:prstGeom>
          <a:noFill/>
        </p:spPr>
        <p:txBody>
          <a:bodyPr wrap="square" rtlCol="0">
            <a:spAutoFit/>
          </a:bodyPr>
          <a:lstStyle/>
          <a:p>
            <a:r>
              <a:rPr lang="en-US" sz="1400" dirty="0"/>
              <a:t>The text in these pill tabs are perfectly centered.</a:t>
            </a:r>
          </a:p>
        </p:txBody>
      </p:sp>
      <p:sp>
        <p:nvSpPr>
          <p:cNvPr id="32" name="Oval 31">
            <a:extLst>
              <a:ext uri="{FF2B5EF4-FFF2-40B4-BE49-F238E27FC236}">
                <a16:creationId xmlns:a16="http://schemas.microsoft.com/office/drawing/2014/main" id="{047790E4-7EFE-A590-5FED-5E4FA9359985}"/>
              </a:ext>
            </a:extLst>
          </p:cNvPr>
          <p:cNvSpPr/>
          <p:nvPr/>
        </p:nvSpPr>
        <p:spPr>
          <a:xfrm>
            <a:off x="7263442" y="1314528"/>
            <a:ext cx="4675515" cy="462907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683759C6-F415-C38A-26EC-E8083CF39898}"/>
              </a:ext>
            </a:extLst>
          </p:cNvPr>
          <p:cNvCxnSpPr>
            <a:cxnSpLocks/>
          </p:cNvCxnSpPr>
          <p:nvPr/>
        </p:nvCxnSpPr>
        <p:spPr>
          <a:xfrm flipV="1">
            <a:off x="9676401" y="5946657"/>
            <a:ext cx="0" cy="4798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9C6778A-10E4-74A8-AB83-D72DABF175A9}"/>
              </a:ext>
            </a:extLst>
          </p:cNvPr>
          <p:cNvSpPr txBox="1"/>
          <p:nvPr/>
        </p:nvSpPr>
        <p:spPr>
          <a:xfrm>
            <a:off x="8015660" y="6369693"/>
            <a:ext cx="3424685" cy="307777"/>
          </a:xfrm>
          <a:prstGeom prst="rect">
            <a:avLst/>
          </a:prstGeom>
          <a:noFill/>
        </p:spPr>
        <p:txBody>
          <a:bodyPr wrap="square" rtlCol="0">
            <a:spAutoFit/>
          </a:bodyPr>
          <a:lstStyle/>
          <a:p>
            <a:r>
              <a:rPr lang="en-US" sz="1400" dirty="0"/>
              <a:t>The text in these pill tabs are not centered.</a:t>
            </a:r>
          </a:p>
        </p:txBody>
      </p:sp>
    </p:spTree>
    <p:extLst>
      <p:ext uri="{BB962C8B-B14F-4D97-AF65-F5344CB8AC3E}">
        <p14:creationId xmlns:p14="http://schemas.microsoft.com/office/powerpoint/2010/main" val="189049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Pill Design Inconsistency #2 – White Pills vs Blue Pills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36</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278509" y="1242204"/>
            <a:ext cx="6208553" cy="45374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3490038" y="5812275"/>
            <a:ext cx="1" cy="59998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1098197" y="6372200"/>
            <a:ext cx="4783682" cy="307777"/>
          </a:xfrm>
          <a:prstGeom prst="rect">
            <a:avLst/>
          </a:prstGeom>
          <a:noFill/>
        </p:spPr>
        <p:txBody>
          <a:bodyPr wrap="square" rtlCol="0">
            <a:spAutoFit/>
          </a:bodyPr>
          <a:lstStyle/>
          <a:p>
            <a:r>
              <a:rPr lang="en-US" sz="1400" dirty="0"/>
              <a:t>These white pill tabs are highlighted with blue checkmarks.</a:t>
            </a:r>
          </a:p>
        </p:txBody>
      </p:sp>
      <p:sp>
        <p:nvSpPr>
          <p:cNvPr id="32" name="Oval 31">
            <a:extLst>
              <a:ext uri="{FF2B5EF4-FFF2-40B4-BE49-F238E27FC236}">
                <a16:creationId xmlns:a16="http://schemas.microsoft.com/office/drawing/2014/main" id="{047790E4-7EFE-A590-5FED-5E4FA9359985}"/>
              </a:ext>
            </a:extLst>
          </p:cNvPr>
          <p:cNvSpPr/>
          <p:nvPr/>
        </p:nvSpPr>
        <p:spPr>
          <a:xfrm>
            <a:off x="6867555" y="1792156"/>
            <a:ext cx="5278844" cy="342682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683759C6-F415-C38A-26EC-E8083CF39898}"/>
              </a:ext>
            </a:extLst>
          </p:cNvPr>
          <p:cNvCxnSpPr>
            <a:cxnSpLocks/>
          </p:cNvCxnSpPr>
          <p:nvPr/>
        </p:nvCxnSpPr>
        <p:spPr>
          <a:xfrm flipV="1">
            <a:off x="9599169" y="5308303"/>
            <a:ext cx="0" cy="76469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9C6778A-10E4-74A8-AB83-D72DABF175A9}"/>
              </a:ext>
            </a:extLst>
          </p:cNvPr>
          <p:cNvSpPr txBox="1"/>
          <p:nvPr/>
        </p:nvSpPr>
        <p:spPr>
          <a:xfrm>
            <a:off x="7268724" y="6023020"/>
            <a:ext cx="4660890" cy="307777"/>
          </a:xfrm>
          <a:prstGeom prst="rect">
            <a:avLst/>
          </a:prstGeom>
          <a:noFill/>
        </p:spPr>
        <p:txBody>
          <a:bodyPr wrap="square" rtlCol="0">
            <a:spAutoFit/>
          </a:bodyPr>
          <a:lstStyle/>
          <a:p>
            <a:r>
              <a:rPr lang="en-US" sz="1400" dirty="0"/>
              <a:t>These blue pill tabs are highlighted with blue rectangles.</a:t>
            </a:r>
          </a:p>
        </p:txBody>
      </p:sp>
      <p:pic>
        <p:nvPicPr>
          <p:cNvPr id="5" name="Picture 4">
            <a:extLst>
              <a:ext uri="{FF2B5EF4-FFF2-40B4-BE49-F238E27FC236}">
                <a16:creationId xmlns:a16="http://schemas.microsoft.com/office/drawing/2014/main" id="{DBE49CD2-6707-4412-8FA4-C0DB835452E7}"/>
              </a:ext>
            </a:extLst>
          </p:cNvPr>
          <p:cNvPicPr>
            <a:picLocks noChangeAspect="1"/>
          </p:cNvPicPr>
          <p:nvPr/>
        </p:nvPicPr>
        <p:blipFill>
          <a:blip r:embed="rId3"/>
          <a:srcRect l="2676" t="20920" b="12206"/>
          <a:stretch/>
        </p:blipFill>
        <p:spPr>
          <a:xfrm>
            <a:off x="2003883" y="1982622"/>
            <a:ext cx="2772162" cy="299419"/>
          </a:xfrm>
          <a:prstGeom prst="rect">
            <a:avLst/>
          </a:prstGeom>
        </p:spPr>
      </p:pic>
      <p:pic>
        <p:nvPicPr>
          <p:cNvPr id="8" name="Picture 7">
            <a:extLst>
              <a:ext uri="{FF2B5EF4-FFF2-40B4-BE49-F238E27FC236}">
                <a16:creationId xmlns:a16="http://schemas.microsoft.com/office/drawing/2014/main" id="{19F6265E-4B0A-AD76-052B-43D519AD94B7}"/>
              </a:ext>
            </a:extLst>
          </p:cNvPr>
          <p:cNvPicPr>
            <a:picLocks noChangeAspect="1"/>
          </p:cNvPicPr>
          <p:nvPr/>
        </p:nvPicPr>
        <p:blipFill>
          <a:blip r:embed="rId4"/>
          <a:srcRect t="15465"/>
          <a:stretch/>
        </p:blipFill>
        <p:spPr>
          <a:xfrm>
            <a:off x="2003883" y="2364051"/>
            <a:ext cx="2772162" cy="362392"/>
          </a:xfrm>
          <a:prstGeom prst="rect">
            <a:avLst/>
          </a:prstGeom>
        </p:spPr>
      </p:pic>
      <p:pic>
        <p:nvPicPr>
          <p:cNvPr id="11" name="Picture 10">
            <a:extLst>
              <a:ext uri="{FF2B5EF4-FFF2-40B4-BE49-F238E27FC236}">
                <a16:creationId xmlns:a16="http://schemas.microsoft.com/office/drawing/2014/main" id="{948519E6-F484-4B9E-F526-E096E943C86E}"/>
              </a:ext>
            </a:extLst>
          </p:cNvPr>
          <p:cNvPicPr>
            <a:picLocks noChangeAspect="1"/>
          </p:cNvPicPr>
          <p:nvPr/>
        </p:nvPicPr>
        <p:blipFill>
          <a:blip r:embed="rId5"/>
          <a:srcRect t="17302" b="4846"/>
          <a:stretch/>
        </p:blipFill>
        <p:spPr>
          <a:xfrm>
            <a:off x="2003883" y="2788906"/>
            <a:ext cx="3400900" cy="341155"/>
          </a:xfrm>
          <a:prstGeom prst="rect">
            <a:avLst/>
          </a:prstGeom>
        </p:spPr>
      </p:pic>
      <p:pic>
        <p:nvPicPr>
          <p:cNvPr id="13" name="Picture 12">
            <a:extLst>
              <a:ext uri="{FF2B5EF4-FFF2-40B4-BE49-F238E27FC236}">
                <a16:creationId xmlns:a16="http://schemas.microsoft.com/office/drawing/2014/main" id="{3CADD3D2-8CD9-175D-CA02-2ECFD83D1F84}"/>
              </a:ext>
            </a:extLst>
          </p:cNvPr>
          <p:cNvPicPr>
            <a:picLocks noChangeAspect="1"/>
          </p:cNvPicPr>
          <p:nvPr/>
        </p:nvPicPr>
        <p:blipFill>
          <a:blip r:embed="rId6"/>
          <a:srcRect l="557" t="14546" b="10844"/>
          <a:stretch/>
        </p:blipFill>
        <p:spPr>
          <a:xfrm>
            <a:off x="2003883" y="3173778"/>
            <a:ext cx="3400900" cy="341156"/>
          </a:xfrm>
          <a:prstGeom prst="rect">
            <a:avLst/>
          </a:prstGeom>
        </p:spPr>
      </p:pic>
      <p:pic>
        <p:nvPicPr>
          <p:cNvPr id="17" name="Picture 16">
            <a:extLst>
              <a:ext uri="{FF2B5EF4-FFF2-40B4-BE49-F238E27FC236}">
                <a16:creationId xmlns:a16="http://schemas.microsoft.com/office/drawing/2014/main" id="{0B0D8A86-CC59-CC73-0FAC-AD44D8FDFEDD}"/>
              </a:ext>
            </a:extLst>
          </p:cNvPr>
          <p:cNvPicPr>
            <a:picLocks noChangeAspect="1"/>
          </p:cNvPicPr>
          <p:nvPr/>
        </p:nvPicPr>
        <p:blipFill>
          <a:blip r:embed="rId7"/>
          <a:srcRect t="19061" b="17590"/>
          <a:stretch/>
        </p:blipFill>
        <p:spPr>
          <a:xfrm>
            <a:off x="2003883" y="3650745"/>
            <a:ext cx="3400900" cy="283634"/>
          </a:xfrm>
          <a:prstGeom prst="rect">
            <a:avLst/>
          </a:prstGeom>
        </p:spPr>
      </p:pic>
      <p:pic>
        <p:nvPicPr>
          <p:cNvPr id="19" name="Picture 18">
            <a:extLst>
              <a:ext uri="{FF2B5EF4-FFF2-40B4-BE49-F238E27FC236}">
                <a16:creationId xmlns:a16="http://schemas.microsoft.com/office/drawing/2014/main" id="{096E6872-4BB9-EC31-4A0F-026D6693747E}"/>
              </a:ext>
            </a:extLst>
          </p:cNvPr>
          <p:cNvPicPr>
            <a:picLocks noChangeAspect="1"/>
          </p:cNvPicPr>
          <p:nvPr/>
        </p:nvPicPr>
        <p:blipFill>
          <a:blip r:embed="rId8"/>
          <a:srcRect l="2037" t="9893" b="12255"/>
          <a:stretch/>
        </p:blipFill>
        <p:spPr>
          <a:xfrm>
            <a:off x="2003883" y="4013996"/>
            <a:ext cx="3331622" cy="341156"/>
          </a:xfrm>
          <a:prstGeom prst="rect">
            <a:avLst/>
          </a:prstGeom>
        </p:spPr>
      </p:pic>
      <p:pic>
        <p:nvPicPr>
          <p:cNvPr id="38" name="Picture 37">
            <a:extLst>
              <a:ext uri="{FF2B5EF4-FFF2-40B4-BE49-F238E27FC236}">
                <a16:creationId xmlns:a16="http://schemas.microsoft.com/office/drawing/2014/main" id="{44578D28-6628-AFEA-6B53-A64D53882763}"/>
              </a:ext>
            </a:extLst>
          </p:cNvPr>
          <p:cNvPicPr>
            <a:picLocks noChangeAspect="1"/>
          </p:cNvPicPr>
          <p:nvPr/>
        </p:nvPicPr>
        <p:blipFill>
          <a:blip r:embed="rId9"/>
          <a:srcRect l="1461" t="25004" r="2310" b="-878"/>
          <a:stretch/>
        </p:blipFill>
        <p:spPr>
          <a:xfrm>
            <a:off x="7125914" y="2949648"/>
            <a:ext cx="4685582" cy="264673"/>
          </a:xfrm>
          <a:prstGeom prst="rect">
            <a:avLst/>
          </a:prstGeom>
        </p:spPr>
      </p:pic>
      <p:pic>
        <p:nvPicPr>
          <p:cNvPr id="40" name="Picture 39" descr="A picture containing text&#10;&#10;AI-generated content may be incorrect.">
            <a:extLst>
              <a:ext uri="{FF2B5EF4-FFF2-40B4-BE49-F238E27FC236}">
                <a16:creationId xmlns:a16="http://schemas.microsoft.com/office/drawing/2014/main" id="{CFD2C125-0689-CC18-B632-5F14EA67970F}"/>
              </a:ext>
            </a:extLst>
          </p:cNvPr>
          <p:cNvPicPr>
            <a:picLocks noChangeAspect="1"/>
          </p:cNvPicPr>
          <p:nvPr/>
        </p:nvPicPr>
        <p:blipFill>
          <a:blip r:embed="rId10"/>
          <a:srcRect t="12306" r="1578" b="14286"/>
          <a:stretch/>
        </p:blipFill>
        <p:spPr>
          <a:xfrm>
            <a:off x="7125914" y="3297879"/>
            <a:ext cx="4591900" cy="279062"/>
          </a:xfrm>
          <a:prstGeom prst="rect">
            <a:avLst/>
          </a:prstGeom>
        </p:spPr>
      </p:pic>
      <p:pic>
        <p:nvPicPr>
          <p:cNvPr id="42" name="Picture 41">
            <a:extLst>
              <a:ext uri="{FF2B5EF4-FFF2-40B4-BE49-F238E27FC236}">
                <a16:creationId xmlns:a16="http://schemas.microsoft.com/office/drawing/2014/main" id="{E694F080-5C6F-D265-F90E-7DC29E89C93C}"/>
              </a:ext>
            </a:extLst>
          </p:cNvPr>
          <p:cNvPicPr>
            <a:picLocks noChangeAspect="1"/>
          </p:cNvPicPr>
          <p:nvPr/>
        </p:nvPicPr>
        <p:blipFill>
          <a:blip r:embed="rId11"/>
          <a:srcRect l="-501" t="1695" r="2420" b="9839"/>
          <a:stretch/>
        </p:blipFill>
        <p:spPr>
          <a:xfrm>
            <a:off x="7129154" y="3720131"/>
            <a:ext cx="4827875" cy="279063"/>
          </a:xfrm>
          <a:prstGeom prst="rect">
            <a:avLst/>
          </a:prstGeom>
        </p:spPr>
      </p:pic>
      <p:pic>
        <p:nvPicPr>
          <p:cNvPr id="44" name="Picture 43">
            <a:extLst>
              <a:ext uri="{FF2B5EF4-FFF2-40B4-BE49-F238E27FC236}">
                <a16:creationId xmlns:a16="http://schemas.microsoft.com/office/drawing/2014/main" id="{1ECB9C24-EE12-7D7E-2F8B-D124F91AE332}"/>
              </a:ext>
            </a:extLst>
          </p:cNvPr>
          <p:cNvPicPr>
            <a:picLocks noChangeAspect="1"/>
          </p:cNvPicPr>
          <p:nvPr/>
        </p:nvPicPr>
        <p:blipFill>
          <a:blip r:embed="rId12"/>
          <a:srcRect l="2628" t="9990" r="6220" b="17173"/>
          <a:stretch/>
        </p:blipFill>
        <p:spPr>
          <a:xfrm>
            <a:off x="7306980" y="2596195"/>
            <a:ext cx="4201064" cy="227821"/>
          </a:xfrm>
          <a:prstGeom prst="rect">
            <a:avLst/>
          </a:prstGeom>
        </p:spPr>
      </p:pic>
      <p:pic>
        <p:nvPicPr>
          <p:cNvPr id="4" name="Picture 3" descr="Graphical user interface, text&#10;&#10;AI-generated content may be incorrect.">
            <a:extLst>
              <a:ext uri="{FF2B5EF4-FFF2-40B4-BE49-F238E27FC236}">
                <a16:creationId xmlns:a16="http://schemas.microsoft.com/office/drawing/2014/main" id="{47069316-211C-5EE7-C767-08B081F16E15}"/>
              </a:ext>
            </a:extLst>
          </p:cNvPr>
          <p:cNvPicPr>
            <a:picLocks noChangeAspect="1"/>
          </p:cNvPicPr>
          <p:nvPr/>
        </p:nvPicPr>
        <p:blipFill>
          <a:blip r:embed="rId13"/>
          <a:srcRect l="2145" t="12968" r="2145" b="3795"/>
          <a:stretch/>
        </p:blipFill>
        <p:spPr>
          <a:xfrm>
            <a:off x="2003883" y="5012120"/>
            <a:ext cx="2804895" cy="404234"/>
          </a:xfrm>
          <a:prstGeom prst="rect">
            <a:avLst/>
          </a:prstGeom>
        </p:spPr>
      </p:pic>
      <p:pic>
        <p:nvPicPr>
          <p:cNvPr id="7" name="Picture 6" descr="Graphical user interface&#10;&#10;AI-generated content may be incorrect.">
            <a:extLst>
              <a:ext uri="{FF2B5EF4-FFF2-40B4-BE49-F238E27FC236}">
                <a16:creationId xmlns:a16="http://schemas.microsoft.com/office/drawing/2014/main" id="{ADC3C838-2122-1C1E-86E1-EDF9FFE7D100}"/>
              </a:ext>
            </a:extLst>
          </p:cNvPr>
          <p:cNvPicPr>
            <a:picLocks noChangeAspect="1"/>
          </p:cNvPicPr>
          <p:nvPr/>
        </p:nvPicPr>
        <p:blipFill>
          <a:blip r:embed="rId14"/>
          <a:srcRect t="13537" b="15020"/>
          <a:stretch/>
        </p:blipFill>
        <p:spPr>
          <a:xfrm>
            <a:off x="2130367" y="1538221"/>
            <a:ext cx="2504836" cy="317003"/>
          </a:xfrm>
          <a:prstGeom prst="rect">
            <a:avLst/>
          </a:prstGeom>
        </p:spPr>
      </p:pic>
      <p:pic>
        <p:nvPicPr>
          <p:cNvPr id="10" name="Picture 9">
            <a:extLst>
              <a:ext uri="{FF2B5EF4-FFF2-40B4-BE49-F238E27FC236}">
                <a16:creationId xmlns:a16="http://schemas.microsoft.com/office/drawing/2014/main" id="{3141304D-3DAF-D286-B859-4FFBC9C33711}"/>
              </a:ext>
            </a:extLst>
          </p:cNvPr>
          <p:cNvPicPr>
            <a:picLocks noChangeAspect="1"/>
          </p:cNvPicPr>
          <p:nvPr/>
        </p:nvPicPr>
        <p:blipFill>
          <a:blip r:embed="rId15"/>
          <a:stretch>
            <a:fillRect/>
          </a:stretch>
        </p:blipFill>
        <p:spPr>
          <a:xfrm>
            <a:off x="2087592" y="4494088"/>
            <a:ext cx="2804895" cy="404235"/>
          </a:xfrm>
          <a:prstGeom prst="rect">
            <a:avLst/>
          </a:prstGeom>
        </p:spPr>
      </p:pic>
    </p:spTree>
    <p:extLst>
      <p:ext uri="{BB962C8B-B14F-4D97-AF65-F5344CB8AC3E}">
        <p14:creationId xmlns:p14="http://schemas.microsoft.com/office/powerpoint/2010/main" val="1804482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Pill Design Inconsistency #2 – White Pills vs Blue Pills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37</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198408" y="1639019"/>
            <a:ext cx="11887199" cy="431320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Word&#10;&#10;AI-generated content may be incorrect.">
            <a:extLst>
              <a:ext uri="{FF2B5EF4-FFF2-40B4-BE49-F238E27FC236}">
                <a16:creationId xmlns:a16="http://schemas.microsoft.com/office/drawing/2014/main" id="{819CD60C-9312-E73F-E7A9-5B250388ADD6}"/>
              </a:ext>
            </a:extLst>
          </p:cNvPr>
          <p:cNvPicPr>
            <a:picLocks noChangeAspect="1"/>
          </p:cNvPicPr>
          <p:nvPr/>
        </p:nvPicPr>
        <p:blipFill>
          <a:blip r:embed="rId3"/>
          <a:stretch>
            <a:fillRect/>
          </a:stretch>
        </p:blipFill>
        <p:spPr>
          <a:xfrm>
            <a:off x="1950532" y="2654517"/>
            <a:ext cx="3600953" cy="619211"/>
          </a:xfrm>
          <a:prstGeom prst="rect">
            <a:avLst/>
          </a:prstGeom>
        </p:spPr>
      </p:pic>
      <p:pic>
        <p:nvPicPr>
          <p:cNvPr id="7" name="Picture 6" descr="Graphical user interface, text, application, chat or text message&#10;&#10;AI-generated content may be incorrect.">
            <a:extLst>
              <a:ext uri="{FF2B5EF4-FFF2-40B4-BE49-F238E27FC236}">
                <a16:creationId xmlns:a16="http://schemas.microsoft.com/office/drawing/2014/main" id="{97A341BC-2E0E-4960-B380-C8ABD8B98A31}"/>
              </a:ext>
            </a:extLst>
          </p:cNvPr>
          <p:cNvPicPr>
            <a:picLocks noChangeAspect="1"/>
          </p:cNvPicPr>
          <p:nvPr/>
        </p:nvPicPr>
        <p:blipFill>
          <a:blip r:embed="rId4"/>
          <a:stretch>
            <a:fillRect/>
          </a:stretch>
        </p:blipFill>
        <p:spPr>
          <a:xfrm>
            <a:off x="5700194" y="3364831"/>
            <a:ext cx="3345082" cy="591347"/>
          </a:xfrm>
          <a:prstGeom prst="rect">
            <a:avLst/>
          </a:prstGeom>
        </p:spPr>
      </p:pic>
      <p:pic>
        <p:nvPicPr>
          <p:cNvPr id="10" name="Picture 9" descr="Graphical user interface, text, application, chat or text message&#10;&#10;AI-generated content may be incorrect.">
            <a:extLst>
              <a:ext uri="{FF2B5EF4-FFF2-40B4-BE49-F238E27FC236}">
                <a16:creationId xmlns:a16="http://schemas.microsoft.com/office/drawing/2014/main" id="{2CB26390-A6A1-1A7A-704C-0820BDE567B2}"/>
              </a:ext>
            </a:extLst>
          </p:cNvPr>
          <p:cNvPicPr>
            <a:picLocks noChangeAspect="1"/>
          </p:cNvPicPr>
          <p:nvPr/>
        </p:nvPicPr>
        <p:blipFill>
          <a:blip r:embed="rId5"/>
          <a:stretch>
            <a:fillRect/>
          </a:stretch>
        </p:blipFill>
        <p:spPr>
          <a:xfrm>
            <a:off x="5700194" y="2630054"/>
            <a:ext cx="3345082" cy="591347"/>
          </a:xfrm>
          <a:prstGeom prst="rect">
            <a:avLst/>
          </a:prstGeom>
        </p:spPr>
      </p:pic>
      <p:pic>
        <p:nvPicPr>
          <p:cNvPr id="14" name="Picture 13" descr="Graphical user interface, text, application&#10;&#10;AI-generated content may be incorrect.">
            <a:extLst>
              <a:ext uri="{FF2B5EF4-FFF2-40B4-BE49-F238E27FC236}">
                <a16:creationId xmlns:a16="http://schemas.microsoft.com/office/drawing/2014/main" id="{13BB7369-5790-7A37-3414-35EB316DE7A1}"/>
              </a:ext>
            </a:extLst>
          </p:cNvPr>
          <p:cNvPicPr>
            <a:picLocks noChangeAspect="1"/>
          </p:cNvPicPr>
          <p:nvPr/>
        </p:nvPicPr>
        <p:blipFill>
          <a:blip r:embed="rId6"/>
          <a:stretch>
            <a:fillRect/>
          </a:stretch>
        </p:blipFill>
        <p:spPr>
          <a:xfrm>
            <a:off x="1953851" y="3336654"/>
            <a:ext cx="3481443" cy="666659"/>
          </a:xfrm>
          <a:prstGeom prst="rect">
            <a:avLst/>
          </a:prstGeom>
        </p:spPr>
      </p:pic>
      <p:pic>
        <p:nvPicPr>
          <p:cNvPr id="16" name="Picture 15" descr="Graphical user interface, text, application, chat or text message&#10;&#10;AI-generated content may be incorrect.">
            <a:extLst>
              <a:ext uri="{FF2B5EF4-FFF2-40B4-BE49-F238E27FC236}">
                <a16:creationId xmlns:a16="http://schemas.microsoft.com/office/drawing/2014/main" id="{F3E05FBA-0D2E-E556-6F66-B3AF101B2149}"/>
              </a:ext>
            </a:extLst>
          </p:cNvPr>
          <p:cNvPicPr>
            <a:picLocks noChangeAspect="1"/>
          </p:cNvPicPr>
          <p:nvPr/>
        </p:nvPicPr>
        <p:blipFill>
          <a:blip r:embed="rId7"/>
          <a:stretch>
            <a:fillRect/>
          </a:stretch>
        </p:blipFill>
        <p:spPr>
          <a:xfrm>
            <a:off x="9310176" y="3383788"/>
            <a:ext cx="1648948" cy="591347"/>
          </a:xfrm>
          <a:prstGeom prst="rect">
            <a:avLst/>
          </a:prstGeom>
        </p:spPr>
      </p:pic>
      <p:pic>
        <p:nvPicPr>
          <p:cNvPr id="20" name="Picture 19" descr="Graphical user interface, text, application, chat or text message&#10;&#10;AI-generated content may be incorrect.">
            <a:extLst>
              <a:ext uri="{FF2B5EF4-FFF2-40B4-BE49-F238E27FC236}">
                <a16:creationId xmlns:a16="http://schemas.microsoft.com/office/drawing/2014/main" id="{9E5608A2-4666-1949-9D11-61E602612E40}"/>
              </a:ext>
            </a:extLst>
          </p:cNvPr>
          <p:cNvPicPr>
            <a:picLocks noChangeAspect="1"/>
          </p:cNvPicPr>
          <p:nvPr/>
        </p:nvPicPr>
        <p:blipFill>
          <a:blip r:embed="rId8"/>
          <a:stretch>
            <a:fillRect/>
          </a:stretch>
        </p:blipFill>
        <p:spPr>
          <a:xfrm>
            <a:off x="9193985" y="2630055"/>
            <a:ext cx="1559002" cy="591346"/>
          </a:xfrm>
          <a:prstGeom prst="rect">
            <a:avLst/>
          </a:prstGeom>
        </p:spPr>
      </p:pic>
      <p:pic>
        <p:nvPicPr>
          <p:cNvPr id="5" name="Picture 4">
            <a:extLst>
              <a:ext uri="{FF2B5EF4-FFF2-40B4-BE49-F238E27FC236}">
                <a16:creationId xmlns:a16="http://schemas.microsoft.com/office/drawing/2014/main" id="{48D5A47E-8EAF-ADB4-175F-AC331DB60F28}"/>
              </a:ext>
            </a:extLst>
          </p:cNvPr>
          <p:cNvPicPr>
            <a:picLocks noChangeAspect="1"/>
          </p:cNvPicPr>
          <p:nvPr/>
        </p:nvPicPr>
        <p:blipFill>
          <a:blip r:embed="rId9"/>
          <a:stretch>
            <a:fillRect/>
          </a:stretch>
        </p:blipFill>
        <p:spPr>
          <a:xfrm>
            <a:off x="2084110" y="2240621"/>
            <a:ext cx="7988062" cy="313964"/>
          </a:xfrm>
          <a:prstGeom prst="rect">
            <a:avLst/>
          </a:prstGeom>
        </p:spPr>
      </p:pic>
      <p:pic>
        <p:nvPicPr>
          <p:cNvPr id="8" name="Picture 7">
            <a:extLst>
              <a:ext uri="{FF2B5EF4-FFF2-40B4-BE49-F238E27FC236}">
                <a16:creationId xmlns:a16="http://schemas.microsoft.com/office/drawing/2014/main" id="{46AD5047-98DF-7222-B2CE-376626553302}"/>
              </a:ext>
            </a:extLst>
          </p:cNvPr>
          <p:cNvPicPr>
            <a:picLocks noChangeAspect="1"/>
          </p:cNvPicPr>
          <p:nvPr/>
        </p:nvPicPr>
        <p:blipFill>
          <a:blip r:embed="rId10"/>
          <a:stretch>
            <a:fillRect/>
          </a:stretch>
        </p:blipFill>
        <p:spPr>
          <a:xfrm>
            <a:off x="1950532" y="4100568"/>
            <a:ext cx="8635041" cy="313188"/>
          </a:xfrm>
          <a:prstGeom prst="rect">
            <a:avLst/>
          </a:prstGeom>
        </p:spPr>
      </p:pic>
      <p:pic>
        <p:nvPicPr>
          <p:cNvPr id="11" name="Picture 10">
            <a:extLst>
              <a:ext uri="{FF2B5EF4-FFF2-40B4-BE49-F238E27FC236}">
                <a16:creationId xmlns:a16="http://schemas.microsoft.com/office/drawing/2014/main" id="{B4E57424-0EA8-1BB2-8736-BA293A0ECDA5}"/>
              </a:ext>
            </a:extLst>
          </p:cNvPr>
          <p:cNvPicPr>
            <a:picLocks noChangeAspect="1"/>
          </p:cNvPicPr>
          <p:nvPr/>
        </p:nvPicPr>
        <p:blipFill>
          <a:blip r:embed="rId11"/>
          <a:stretch>
            <a:fillRect/>
          </a:stretch>
        </p:blipFill>
        <p:spPr>
          <a:xfrm>
            <a:off x="1950532" y="4559178"/>
            <a:ext cx="9179457" cy="315711"/>
          </a:xfrm>
          <a:prstGeom prst="rect">
            <a:avLst/>
          </a:prstGeom>
        </p:spPr>
      </p:pic>
      <p:pic>
        <p:nvPicPr>
          <p:cNvPr id="13" name="Picture 12">
            <a:extLst>
              <a:ext uri="{FF2B5EF4-FFF2-40B4-BE49-F238E27FC236}">
                <a16:creationId xmlns:a16="http://schemas.microsoft.com/office/drawing/2014/main" id="{165337F0-6CE6-67BC-EE49-D7AD5BFE9208}"/>
              </a:ext>
            </a:extLst>
          </p:cNvPr>
          <p:cNvPicPr>
            <a:picLocks noChangeAspect="1"/>
          </p:cNvPicPr>
          <p:nvPr/>
        </p:nvPicPr>
        <p:blipFill>
          <a:blip r:embed="rId12"/>
          <a:stretch>
            <a:fillRect/>
          </a:stretch>
        </p:blipFill>
        <p:spPr>
          <a:xfrm>
            <a:off x="1950532" y="4974995"/>
            <a:ext cx="8290936" cy="337204"/>
          </a:xfrm>
          <a:prstGeom prst="rect">
            <a:avLst/>
          </a:prstGeom>
        </p:spPr>
      </p:pic>
      <p:cxnSp>
        <p:nvCxnSpPr>
          <p:cNvPr id="15" name="Straight Arrow Connector 14">
            <a:extLst>
              <a:ext uri="{FF2B5EF4-FFF2-40B4-BE49-F238E27FC236}">
                <a16:creationId xmlns:a16="http://schemas.microsoft.com/office/drawing/2014/main" id="{57EDEEA6-136F-FBD5-80C1-1B24346FF133}"/>
              </a:ext>
            </a:extLst>
          </p:cNvPr>
          <p:cNvCxnSpPr>
            <a:cxnSpLocks/>
          </p:cNvCxnSpPr>
          <p:nvPr/>
        </p:nvCxnSpPr>
        <p:spPr>
          <a:xfrm flipV="1">
            <a:off x="6130505" y="6004569"/>
            <a:ext cx="0" cy="36512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999030C-EADA-B613-ADCF-8773F328D242}"/>
              </a:ext>
            </a:extLst>
          </p:cNvPr>
          <p:cNvSpPr txBox="1"/>
          <p:nvPr/>
        </p:nvSpPr>
        <p:spPr>
          <a:xfrm>
            <a:off x="3456719" y="6369694"/>
            <a:ext cx="5347571" cy="307777"/>
          </a:xfrm>
          <a:prstGeom prst="rect">
            <a:avLst/>
          </a:prstGeom>
          <a:noFill/>
        </p:spPr>
        <p:txBody>
          <a:bodyPr wrap="square" rtlCol="0">
            <a:spAutoFit/>
          </a:bodyPr>
          <a:lstStyle/>
          <a:p>
            <a:r>
              <a:rPr lang="en-US" sz="1400" dirty="0"/>
              <a:t>These white pill tabs are highlighted with white rectangles/squares.</a:t>
            </a:r>
          </a:p>
        </p:txBody>
      </p:sp>
    </p:spTree>
    <p:extLst>
      <p:ext uri="{BB962C8B-B14F-4D97-AF65-F5344CB8AC3E}">
        <p14:creationId xmlns:p14="http://schemas.microsoft.com/office/powerpoint/2010/main" val="149857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Pill Design Inconsistency #2 –Shapes of Selection Pills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38</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86267" y="1921040"/>
            <a:ext cx="6409421" cy="29125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3382524" y="4833560"/>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1017636" y="6187132"/>
            <a:ext cx="6023216" cy="307777"/>
          </a:xfrm>
          <a:prstGeom prst="rect">
            <a:avLst/>
          </a:prstGeom>
          <a:noFill/>
        </p:spPr>
        <p:txBody>
          <a:bodyPr wrap="square" rtlCol="0">
            <a:spAutoFit/>
          </a:bodyPr>
          <a:lstStyle/>
          <a:p>
            <a:r>
              <a:rPr lang="en-US" sz="1400" dirty="0"/>
              <a:t>These white pill tabs are rounded squares/rectangles.</a:t>
            </a:r>
          </a:p>
        </p:txBody>
      </p:sp>
      <p:pic>
        <p:nvPicPr>
          <p:cNvPr id="3" name="Picture 2">
            <a:extLst>
              <a:ext uri="{FF2B5EF4-FFF2-40B4-BE49-F238E27FC236}">
                <a16:creationId xmlns:a16="http://schemas.microsoft.com/office/drawing/2014/main" id="{1A3EA5BA-952B-A97C-C32A-4D29A2563897}"/>
              </a:ext>
            </a:extLst>
          </p:cNvPr>
          <p:cNvPicPr>
            <a:picLocks noChangeAspect="1"/>
          </p:cNvPicPr>
          <p:nvPr/>
        </p:nvPicPr>
        <p:blipFill>
          <a:blip r:embed="rId3"/>
          <a:srcRect l="2676" t="10783" b="8278"/>
          <a:stretch/>
        </p:blipFill>
        <p:spPr>
          <a:xfrm>
            <a:off x="1701969" y="2161894"/>
            <a:ext cx="2772162" cy="362392"/>
          </a:xfrm>
          <a:prstGeom prst="rect">
            <a:avLst/>
          </a:prstGeom>
        </p:spPr>
      </p:pic>
      <p:pic>
        <p:nvPicPr>
          <p:cNvPr id="5" name="Picture 4">
            <a:extLst>
              <a:ext uri="{FF2B5EF4-FFF2-40B4-BE49-F238E27FC236}">
                <a16:creationId xmlns:a16="http://schemas.microsoft.com/office/drawing/2014/main" id="{9611532F-2729-6930-E319-AF27905E66D2}"/>
              </a:ext>
            </a:extLst>
          </p:cNvPr>
          <p:cNvPicPr>
            <a:picLocks noChangeAspect="1"/>
          </p:cNvPicPr>
          <p:nvPr/>
        </p:nvPicPr>
        <p:blipFill>
          <a:blip r:embed="rId4"/>
          <a:srcRect t="15465"/>
          <a:stretch/>
        </p:blipFill>
        <p:spPr>
          <a:xfrm>
            <a:off x="1701969" y="2600568"/>
            <a:ext cx="2772162" cy="362392"/>
          </a:xfrm>
          <a:prstGeom prst="rect">
            <a:avLst/>
          </a:prstGeom>
        </p:spPr>
      </p:pic>
      <p:pic>
        <p:nvPicPr>
          <p:cNvPr id="6" name="Picture 5">
            <a:extLst>
              <a:ext uri="{FF2B5EF4-FFF2-40B4-BE49-F238E27FC236}">
                <a16:creationId xmlns:a16="http://schemas.microsoft.com/office/drawing/2014/main" id="{C13D9107-6367-DC64-B275-C96F182860F3}"/>
              </a:ext>
            </a:extLst>
          </p:cNvPr>
          <p:cNvPicPr>
            <a:picLocks noChangeAspect="1"/>
          </p:cNvPicPr>
          <p:nvPr/>
        </p:nvPicPr>
        <p:blipFill>
          <a:blip r:embed="rId5"/>
          <a:srcRect t="17302" b="4846"/>
          <a:stretch/>
        </p:blipFill>
        <p:spPr>
          <a:xfrm>
            <a:off x="1663864" y="3025423"/>
            <a:ext cx="3400900" cy="341155"/>
          </a:xfrm>
          <a:prstGeom prst="rect">
            <a:avLst/>
          </a:prstGeom>
        </p:spPr>
      </p:pic>
      <p:pic>
        <p:nvPicPr>
          <p:cNvPr id="8" name="Picture 7">
            <a:extLst>
              <a:ext uri="{FF2B5EF4-FFF2-40B4-BE49-F238E27FC236}">
                <a16:creationId xmlns:a16="http://schemas.microsoft.com/office/drawing/2014/main" id="{C618DB28-A72B-9C4B-31E8-DEF4010253B2}"/>
              </a:ext>
            </a:extLst>
          </p:cNvPr>
          <p:cNvPicPr>
            <a:picLocks noChangeAspect="1"/>
          </p:cNvPicPr>
          <p:nvPr/>
        </p:nvPicPr>
        <p:blipFill>
          <a:blip r:embed="rId6"/>
          <a:srcRect l="557" t="18578" b="10844"/>
          <a:stretch/>
        </p:blipFill>
        <p:spPr>
          <a:xfrm>
            <a:off x="1649158" y="3444734"/>
            <a:ext cx="3400900" cy="322723"/>
          </a:xfrm>
          <a:prstGeom prst="rect">
            <a:avLst/>
          </a:prstGeom>
        </p:spPr>
      </p:pic>
      <p:pic>
        <p:nvPicPr>
          <p:cNvPr id="9" name="Picture 8">
            <a:extLst>
              <a:ext uri="{FF2B5EF4-FFF2-40B4-BE49-F238E27FC236}">
                <a16:creationId xmlns:a16="http://schemas.microsoft.com/office/drawing/2014/main" id="{23CA63D6-9CCC-A2C8-999C-B67152040704}"/>
              </a:ext>
            </a:extLst>
          </p:cNvPr>
          <p:cNvPicPr>
            <a:picLocks noChangeAspect="1"/>
          </p:cNvPicPr>
          <p:nvPr/>
        </p:nvPicPr>
        <p:blipFill>
          <a:blip r:embed="rId7"/>
          <a:srcRect t="19061" b="17590"/>
          <a:stretch/>
        </p:blipFill>
        <p:spPr>
          <a:xfrm>
            <a:off x="1638953" y="3844920"/>
            <a:ext cx="3400900" cy="283634"/>
          </a:xfrm>
          <a:prstGeom prst="rect">
            <a:avLst/>
          </a:prstGeom>
        </p:spPr>
      </p:pic>
      <p:pic>
        <p:nvPicPr>
          <p:cNvPr id="11" name="Picture 10">
            <a:extLst>
              <a:ext uri="{FF2B5EF4-FFF2-40B4-BE49-F238E27FC236}">
                <a16:creationId xmlns:a16="http://schemas.microsoft.com/office/drawing/2014/main" id="{63B8116B-C72F-DE1D-AFB5-BACDC262687F}"/>
              </a:ext>
            </a:extLst>
          </p:cNvPr>
          <p:cNvPicPr>
            <a:picLocks noChangeAspect="1"/>
          </p:cNvPicPr>
          <p:nvPr/>
        </p:nvPicPr>
        <p:blipFill>
          <a:blip r:embed="rId8"/>
          <a:srcRect l="2037" t="9893" b="12255"/>
          <a:stretch/>
        </p:blipFill>
        <p:spPr>
          <a:xfrm>
            <a:off x="1663864" y="4193808"/>
            <a:ext cx="3331622" cy="341156"/>
          </a:xfrm>
          <a:prstGeom prst="rect">
            <a:avLst/>
          </a:prstGeom>
        </p:spPr>
      </p:pic>
      <p:pic>
        <p:nvPicPr>
          <p:cNvPr id="12" name="Picture 11" descr="Graphical user interface, text&#10;&#10;AI-generated content may be incorrect.">
            <a:extLst>
              <a:ext uri="{FF2B5EF4-FFF2-40B4-BE49-F238E27FC236}">
                <a16:creationId xmlns:a16="http://schemas.microsoft.com/office/drawing/2014/main" id="{F4210054-2929-BA6A-A36F-FE16CCAA8EF6}"/>
              </a:ext>
            </a:extLst>
          </p:cNvPr>
          <p:cNvPicPr>
            <a:picLocks noChangeAspect="1"/>
          </p:cNvPicPr>
          <p:nvPr/>
        </p:nvPicPr>
        <p:blipFill>
          <a:blip r:embed="rId9"/>
          <a:srcRect l="2227" t="12924" b="12595"/>
          <a:stretch/>
        </p:blipFill>
        <p:spPr>
          <a:xfrm>
            <a:off x="7608557" y="3623252"/>
            <a:ext cx="2865333" cy="361717"/>
          </a:xfrm>
          <a:prstGeom prst="rect">
            <a:avLst/>
          </a:prstGeom>
        </p:spPr>
      </p:pic>
      <p:pic>
        <p:nvPicPr>
          <p:cNvPr id="13" name="Picture 12" descr="Graphical user interface&#10;&#10;AI-generated content may be incorrect.">
            <a:extLst>
              <a:ext uri="{FF2B5EF4-FFF2-40B4-BE49-F238E27FC236}">
                <a16:creationId xmlns:a16="http://schemas.microsoft.com/office/drawing/2014/main" id="{7E92F572-C253-469D-0E3D-3A842E333EA7}"/>
              </a:ext>
            </a:extLst>
          </p:cNvPr>
          <p:cNvPicPr>
            <a:picLocks noChangeAspect="1"/>
          </p:cNvPicPr>
          <p:nvPr/>
        </p:nvPicPr>
        <p:blipFill>
          <a:blip r:embed="rId10"/>
          <a:srcRect l="2597" t="16043" r="2199" b="15465"/>
          <a:stretch/>
        </p:blipFill>
        <p:spPr>
          <a:xfrm>
            <a:off x="7608556" y="2729407"/>
            <a:ext cx="2838329" cy="361717"/>
          </a:xfrm>
          <a:prstGeom prst="rect">
            <a:avLst/>
          </a:prstGeom>
        </p:spPr>
      </p:pic>
      <p:pic>
        <p:nvPicPr>
          <p:cNvPr id="15" name="Picture 14">
            <a:extLst>
              <a:ext uri="{FF2B5EF4-FFF2-40B4-BE49-F238E27FC236}">
                <a16:creationId xmlns:a16="http://schemas.microsoft.com/office/drawing/2014/main" id="{A46FE1E0-18B2-DCE6-8224-74A3CF0F4B76}"/>
              </a:ext>
            </a:extLst>
          </p:cNvPr>
          <p:cNvPicPr>
            <a:picLocks noChangeAspect="1"/>
          </p:cNvPicPr>
          <p:nvPr/>
        </p:nvPicPr>
        <p:blipFill>
          <a:blip r:embed="rId11"/>
          <a:stretch>
            <a:fillRect/>
          </a:stretch>
        </p:blipFill>
        <p:spPr>
          <a:xfrm>
            <a:off x="7608557" y="3133755"/>
            <a:ext cx="2804895" cy="404235"/>
          </a:xfrm>
          <a:prstGeom prst="rect">
            <a:avLst/>
          </a:prstGeom>
        </p:spPr>
      </p:pic>
      <p:sp>
        <p:nvSpPr>
          <p:cNvPr id="17" name="Oval 16">
            <a:extLst>
              <a:ext uri="{FF2B5EF4-FFF2-40B4-BE49-F238E27FC236}">
                <a16:creationId xmlns:a16="http://schemas.microsoft.com/office/drawing/2014/main" id="{417921F5-2253-E838-A491-3B95A1E6E6A8}"/>
              </a:ext>
            </a:extLst>
          </p:cNvPr>
          <p:cNvSpPr/>
          <p:nvPr/>
        </p:nvSpPr>
        <p:spPr>
          <a:xfrm>
            <a:off x="6916622" y="1910318"/>
            <a:ext cx="4321833" cy="29125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D17CF00-4694-C34F-D32A-9613A1A0ABCB}"/>
              </a:ext>
            </a:extLst>
          </p:cNvPr>
          <p:cNvSpPr txBox="1"/>
          <p:nvPr/>
        </p:nvSpPr>
        <p:spPr>
          <a:xfrm>
            <a:off x="6394132" y="5987537"/>
            <a:ext cx="6023216" cy="523220"/>
          </a:xfrm>
          <a:prstGeom prst="rect">
            <a:avLst/>
          </a:prstGeom>
          <a:noFill/>
        </p:spPr>
        <p:txBody>
          <a:bodyPr wrap="square" rtlCol="0">
            <a:spAutoFit/>
          </a:bodyPr>
          <a:lstStyle/>
          <a:p>
            <a:r>
              <a:rPr lang="en-US" sz="1400" dirty="0"/>
              <a:t>These white pill tabs are regular squares/rectangles (the corners are rounded slightly).</a:t>
            </a:r>
          </a:p>
        </p:txBody>
      </p:sp>
      <p:cxnSp>
        <p:nvCxnSpPr>
          <p:cNvPr id="19" name="Straight Arrow Connector 18">
            <a:extLst>
              <a:ext uri="{FF2B5EF4-FFF2-40B4-BE49-F238E27FC236}">
                <a16:creationId xmlns:a16="http://schemas.microsoft.com/office/drawing/2014/main" id="{1EAE931E-98F9-BBFE-E3F1-70A211AFB5A7}"/>
              </a:ext>
            </a:extLst>
          </p:cNvPr>
          <p:cNvCxnSpPr>
            <a:cxnSpLocks/>
          </p:cNvCxnSpPr>
          <p:nvPr/>
        </p:nvCxnSpPr>
        <p:spPr>
          <a:xfrm flipV="1">
            <a:off x="9011004" y="4822838"/>
            <a:ext cx="0" cy="123083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7517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724831" y="812140"/>
            <a:ext cx="10742337" cy="510200"/>
          </a:xfrm>
        </p:spPr>
        <p:txBody>
          <a:bodyPr>
            <a:normAutofit/>
          </a:bodyPr>
          <a:lstStyle/>
          <a:p>
            <a:r>
              <a:rPr lang="en-US" dirty="0"/>
              <a:t>Pill Design Inconsistency #2 –Shapes of Selection Pills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39</a:t>
            </a:fld>
            <a:endParaRPr lang="en-US" dirty="0"/>
          </a:p>
        </p:txBody>
      </p:sp>
      <p:sp>
        <p:nvSpPr>
          <p:cNvPr id="18" name="TextBox 17">
            <a:extLst>
              <a:ext uri="{FF2B5EF4-FFF2-40B4-BE49-F238E27FC236}">
                <a16:creationId xmlns:a16="http://schemas.microsoft.com/office/drawing/2014/main" id="{9D17CF00-4694-C34F-D32A-9613A1A0ABCB}"/>
              </a:ext>
            </a:extLst>
          </p:cNvPr>
          <p:cNvSpPr txBox="1"/>
          <p:nvPr/>
        </p:nvSpPr>
        <p:spPr>
          <a:xfrm>
            <a:off x="3602706" y="6323191"/>
            <a:ext cx="4166142" cy="307777"/>
          </a:xfrm>
          <a:prstGeom prst="rect">
            <a:avLst/>
          </a:prstGeom>
          <a:noFill/>
        </p:spPr>
        <p:txBody>
          <a:bodyPr wrap="square" rtlCol="0">
            <a:spAutoFit/>
          </a:bodyPr>
          <a:lstStyle/>
          <a:p>
            <a:r>
              <a:rPr lang="en-US" sz="1400" dirty="0"/>
              <a:t>These white pill tabs are in the form of circles/ovals.</a:t>
            </a:r>
          </a:p>
        </p:txBody>
      </p:sp>
      <p:pic>
        <p:nvPicPr>
          <p:cNvPr id="7" name="Picture 6">
            <a:extLst>
              <a:ext uri="{FF2B5EF4-FFF2-40B4-BE49-F238E27FC236}">
                <a16:creationId xmlns:a16="http://schemas.microsoft.com/office/drawing/2014/main" id="{DBA14F32-151E-C2B6-AB4D-408CDD04A2A9}"/>
              </a:ext>
            </a:extLst>
          </p:cNvPr>
          <p:cNvPicPr>
            <a:picLocks noChangeAspect="1"/>
          </p:cNvPicPr>
          <p:nvPr/>
        </p:nvPicPr>
        <p:blipFill>
          <a:blip r:embed="rId3"/>
          <a:srcRect l="1049"/>
          <a:stretch/>
        </p:blipFill>
        <p:spPr>
          <a:xfrm>
            <a:off x="1190444" y="3265917"/>
            <a:ext cx="8606276" cy="704948"/>
          </a:xfrm>
          <a:prstGeom prst="rect">
            <a:avLst/>
          </a:prstGeom>
        </p:spPr>
      </p:pic>
      <p:pic>
        <p:nvPicPr>
          <p:cNvPr id="14" name="Picture 13" descr="A picture containing text&#10;&#10;AI-generated content may be incorrect.">
            <a:extLst>
              <a:ext uri="{FF2B5EF4-FFF2-40B4-BE49-F238E27FC236}">
                <a16:creationId xmlns:a16="http://schemas.microsoft.com/office/drawing/2014/main" id="{802B419A-495F-BF43-4459-FA298B4CAE2C}"/>
              </a:ext>
            </a:extLst>
          </p:cNvPr>
          <p:cNvPicPr>
            <a:picLocks noChangeAspect="1"/>
          </p:cNvPicPr>
          <p:nvPr/>
        </p:nvPicPr>
        <p:blipFill>
          <a:blip r:embed="rId4"/>
          <a:srcRect l="2946" t="17530" r="1420" b="14017"/>
          <a:stretch/>
        </p:blipFill>
        <p:spPr>
          <a:xfrm>
            <a:off x="1380226" y="4251001"/>
            <a:ext cx="3735238" cy="391268"/>
          </a:xfrm>
          <a:prstGeom prst="rect">
            <a:avLst/>
          </a:prstGeom>
        </p:spPr>
      </p:pic>
      <p:pic>
        <p:nvPicPr>
          <p:cNvPr id="20" name="Picture 19">
            <a:extLst>
              <a:ext uri="{FF2B5EF4-FFF2-40B4-BE49-F238E27FC236}">
                <a16:creationId xmlns:a16="http://schemas.microsoft.com/office/drawing/2014/main" id="{744AE6E8-0295-2D65-67B8-8D4813FD2036}"/>
              </a:ext>
            </a:extLst>
          </p:cNvPr>
          <p:cNvPicPr>
            <a:picLocks noChangeAspect="1"/>
          </p:cNvPicPr>
          <p:nvPr/>
        </p:nvPicPr>
        <p:blipFill>
          <a:blip r:embed="rId5"/>
          <a:stretch>
            <a:fillRect/>
          </a:stretch>
        </p:blipFill>
        <p:spPr>
          <a:xfrm>
            <a:off x="5277603" y="4251001"/>
            <a:ext cx="3858163" cy="466790"/>
          </a:xfrm>
          <a:prstGeom prst="rect">
            <a:avLst/>
          </a:prstGeom>
        </p:spPr>
      </p:pic>
      <p:pic>
        <p:nvPicPr>
          <p:cNvPr id="22" name="Picture 21">
            <a:extLst>
              <a:ext uri="{FF2B5EF4-FFF2-40B4-BE49-F238E27FC236}">
                <a16:creationId xmlns:a16="http://schemas.microsoft.com/office/drawing/2014/main" id="{DD3A6107-E504-F6E6-BDA8-BD950828ECCE}"/>
              </a:ext>
            </a:extLst>
          </p:cNvPr>
          <p:cNvPicPr>
            <a:picLocks noChangeAspect="1"/>
          </p:cNvPicPr>
          <p:nvPr/>
        </p:nvPicPr>
        <p:blipFill>
          <a:blip r:embed="rId6"/>
          <a:srcRect t="-6254" b="1"/>
          <a:stretch/>
        </p:blipFill>
        <p:spPr>
          <a:xfrm>
            <a:off x="6346258" y="2551081"/>
            <a:ext cx="3820058" cy="485860"/>
          </a:xfrm>
          <a:prstGeom prst="rect">
            <a:avLst/>
          </a:prstGeom>
        </p:spPr>
      </p:pic>
      <p:pic>
        <p:nvPicPr>
          <p:cNvPr id="24" name="Picture 23">
            <a:extLst>
              <a:ext uri="{FF2B5EF4-FFF2-40B4-BE49-F238E27FC236}">
                <a16:creationId xmlns:a16="http://schemas.microsoft.com/office/drawing/2014/main" id="{8A17867C-8FBB-5A4F-C397-80DF98C89E41}"/>
              </a:ext>
            </a:extLst>
          </p:cNvPr>
          <p:cNvPicPr>
            <a:picLocks noChangeAspect="1"/>
          </p:cNvPicPr>
          <p:nvPr/>
        </p:nvPicPr>
        <p:blipFill>
          <a:blip r:embed="rId7"/>
          <a:srcRect t="16293"/>
          <a:stretch/>
        </p:blipFill>
        <p:spPr>
          <a:xfrm>
            <a:off x="1288963" y="2717973"/>
            <a:ext cx="2467319" cy="318968"/>
          </a:xfrm>
          <a:prstGeom prst="rect">
            <a:avLst/>
          </a:prstGeom>
        </p:spPr>
      </p:pic>
      <p:pic>
        <p:nvPicPr>
          <p:cNvPr id="26" name="Picture 25">
            <a:extLst>
              <a:ext uri="{FF2B5EF4-FFF2-40B4-BE49-F238E27FC236}">
                <a16:creationId xmlns:a16="http://schemas.microsoft.com/office/drawing/2014/main" id="{CBF07150-29F9-E064-B80A-3AAAB027DACF}"/>
              </a:ext>
            </a:extLst>
          </p:cNvPr>
          <p:cNvPicPr>
            <a:picLocks noChangeAspect="1"/>
          </p:cNvPicPr>
          <p:nvPr/>
        </p:nvPicPr>
        <p:blipFill>
          <a:blip r:embed="rId8"/>
          <a:stretch>
            <a:fillRect/>
          </a:stretch>
        </p:blipFill>
        <p:spPr>
          <a:xfrm>
            <a:off x="3843585" y="2662056"/>
            <a:ext cx="2391109" cy="342948"/>
          </a:xfrm>
          <a:prstGeom prst="rect">
            <a:avLst/>
          </a:prstGeom>
        </p:spPr>
      </p:pic>
      <p:sp>
        <p:nvSpPr>
          <p:cNvPr id="27" name="Oval 26">
            <a:extLst>
              <a:ext uri="{FF2B5EF4-FFF2-40B4-BE49-F238E27FC236}">
                <a16:creationId xmlns:a16="http://schemas.microsoft.com/office/drawing/2014/main" id="{CD8C2692-9981-0CBA-7211-789A0578DA3B}"/>
              </a:ext>
            </a:extLst>
          </p:cNvPr>
          <p:cNvSpPr/>
          <p:nvPr/>
        </p:nvSpPr>
        <p:spPr>
          <a:xfrm>
            <a:off x="276045" y="1811546"/>
            <a:ext cx="11145330" cy="38301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DED8CF8-634C-C237-D569-34D073D8DFAF}"/>
              </a:ext>
            </a:extLst>
          </p:cNvPr>
          <p:cNvCxnSpPr>
            <a:cxnSpLocks/>
          </p:cNvCxnSpPr>
          <p:nvPr/>
        </p:nvCxnSpPr>
        <p:spPr>
          <a:xfrm flipV="1">
            <a:off x="5685777" y="5710687"/>
            <a:ext cx="0" cy="65932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12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94500" y="2881745"/>
            <a:ext cx="4941771" cy="1607208"/>
          </a:xfrm>
        </p:spPr>
        <p:txBody>
          <a:bodyPr anchor="ctr"/>
          <a:lstStyle/>
          <a:p>
            <a:r>
              <a:rPr lang="en-US" cap="none" dirty="0">
                <a:latin typeface="Arial" panose="020B0604020202020204" pitchFamily="34" charset="0"/>
                <a:cs typeface="Arial" panose="020B0604020202020204" pitchFamily="34" charset="0"/>
              </a:rPr>
              <a:t>Button Design Inconsistencies</a:t>
            </a:r>
          </a:p>
        </p:txBody>
      </p:sp>
    </p:spTree>
    <p:extLst>
      <p:ext uri="{BB962C8B-B14F-4D97-AF65-F5344CB8AC3E}">
        <p14:creationId xmlns:p14="http://schemas.microsoft.com/office/powerpoint/2010/main" val="605714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894500" y="2881745"/>
            <a:ext cx="4941771" cy="1607208"/>
          </a:xfrm>
        </p:spPr>
        <p:txBody>
          <a:bodyPr anchor="ctr"/>
          <a:lstStyle/>
          <a:p>
            <a:r>
              <a:rPr lang="en-US" cap="none" dirty="0">
                <a:latin typeface="Arial" panose="020B0604020202020204" pitchFamily="34" charset="0"/>
                <a:cs typeface="Arial" panose="020B0604020202020204" pitchFamily="34" charset="0"/>
              </a:rPr>
              <a:t>Input Field Design Inconsistencies</a:t>
            </a:r>
          </a:p>
        </p:txBody>
      </p:sp>
    </p:spTree>
    <p:extLst>
      <p:ext uri="{BB962C8B-B14F-4D97-AF65-F5344CB8AC3E}">
        <p14:creationId xmlns:p14="http://schemas.microsoft.com/office/powerpoint/2010/main" val="3215494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#1 – Single Line Text Input Field</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41</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278509" y="2199736"/>
            <a:ext cx="11763965" cy="22514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6496659" y="4560903"/>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3501258" y="5879355"/>
            <a:ext cx="5990802" cy="307777"/>
          </a:xfrm>
          <a:prstGeom prst="rect">
            <a:avLst/>
          </a:prstGeom>
          <a:noFill/>
        </p:spPr>
        <p:txBody>
          <a:bodyPr wrap="square" rtlCol="0">
            <a:spAutoFit/>
          </a:bodyPr>
          <a:lstStyle/>
          <a:p>
            <a:r>
              <a:rPr lang="en-US" sz="1400" dirty="0"/>
              <a:t>On the Demand page, there are text input fields that appear to be this long.</a:t>
            </a:r>
          </a:p>
        </p:txBody>
      </p:sp>
      <p:pic>
        <p:nvPicPr>
          <p:cNvPr id="4" name="Picture 3" descr="Background pattern&#10;&#10;AI-generated content may be incorrect.">
            <a:extLst>
              <a:ext uri="{FF2B5EF4-FFF2-40B4-BE49-F238E27FC236}">
                <a16:creationId xmlns:a16="http://schemas.microsoft.com/office/drawing/2014/main" id="{7ED591FA-A7EE-6C12-E3A4-22033F3A583A}"/>
              </a:ext>
            </a:extLst>
          </p:cNvPr>
          <p:cNvPicPr>
            <a:picLocks noChangeAspect="1"/>
          </p:cNvPicPr>
          <p:nvPr/>
        </p:nvPicPr>
        <p:blipFill>
          <a:blip r:embed="rId3"/>
          <a:srcRect t="8980" b="67473"/>
          <a:stretch/>
        </p:blipFill>
        <p:spPr>
          <a:xfrm>
            <a:off x="548990" y="3085136"/>
            <a:ext cx="11094020" cy="369332"/>
          </a:xfrm>
          <a:prstGeom prst="rect">
            <a:avLst/>
          </a:prstGeom>
        </p:spPr>
      </p:pic>
    </p:spTree>
    <p:extLst>
      <p:ext uri="{BB962C8B-B14F-4D97-AF65-F5344CB8AC3E}">
        <p14:creationId xmlns:p14="http://schemas.microsoft.com/office/powerpoint/2010/main" val="266948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#1 – Single Line Text Input Field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42</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215661" y="1810582"/>
            <a:ext cx="5943600" cy="22514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3365268" y="4168255"/>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392178" y="5456144"/>
            <a:ext cx="6595217" cy="523220"/>
          </a:xfrm>
          <a:prstGeom prst="rect">
            <a:avLst/>
          </a:prstGeom>
          <a:noFill/>
        </p:spPr>
        <p:txBody>
          <a:bodyPr wrap="square" rtlCol="0">
            <a:spAutoFit/>
          </a:bodyPr>
          <a:lstStyle/>
          <a:p>
            <a:r>
              <a:rPr lang="en-US" sz="1400" dirty="0"/>
              <a:t>The width of this text field on the Tier Two Smartsheet pages is significantly smaller compared to the text field(s) on the Demand pages.</a:t>
            </a:r>
          </a:p>
        </p:txBody>
      </p:sp>
      <p:pic>
        <p:nvPicPr>
          <p:cNvPr id="9" name="Picture 8" descr="Text&#10;&#10;AI-generated content may be incorrect.">
            <a:extLst>
              <a:ext uri="{FF2B5EF4-FFF2-40B4-BE49-F238E27FC236}">
                <a16:creationId xmlns:a16="http://schemas.microsoft.com/office/drawing/2014/main" id="{B80D0466-CFF4-F4F0-5737-6C5133DDE4AF}"/>
              </a:ext>
            </a:extLst>
          </p:cNvPr>
          <p:cNvPicPr>
            <a:picLocks noChangeAspect="1"/>
          </p:cNvPicPr>
          <p:nvPr/>
        </p:nvPicPr>
        <p:blipFill>
          <a:blip r:embed="rId3"/>
          <a:srcRect t="14657" r="3792" b="59009"/>
          <a:stretch/>
        </p:blipFill>
        <p:spPr>
          <a:xfrm>
            <a:off x="608874" y="2690476"/>
            <a:ext cx="5196624" cy="491706"/>
          </a:xfrm>
          <a:prstGeom prst="rect">
            <a:avLst/>
          </a:prstGeom>
        </p:spPr>
      </p:pic>
      <p:pic>
        <p:nvPicPr>
          <p:cNvPr id="4" name="Picture 3">
            <a:extLst>
              <a:ext uri="{FF2B5EF4-FFF2-40B4-BE49-F238E27FC236}">
                <a16:creationId xmlns:a16="http://schemas.microsoft.com/office/drawing/2014/main" id="{A815782D-41BB-F19E-772A-53804754120C}"/>
              </a:ext>
            </a:extLst>
          </p:cNvPr>
          <p:cNvPicPr>
            <a:picLocks noChangeAspect="1"/>
          </p:cNvPicPr>
          <p:nvPr/>
        </p:nvPicPr>
        <p:blipFill>
          <a:blip r:embed="rId4"/>
          <a:stretch>
            <a:fillRect/>
          </a:stretch>
        </p:blipFill>
        <p:spPr>
          <a:xfrm>
            <a:off x="7710860" y="2916832"/>
            <a:ext cx="1714739" cy="400106"/>
          </a:xfrm>
          <a:prstGeom prst="rect">
            <a:avLst/>
          </a:prstGeom>
        </p:spPr>
      </p:pic>
      <p:sp>
        <p:nvSpPr>
          <p:cNvPr id="6" name="Oval 5">
            <a:extLst>
              <a:ext uri="{FF2B5EF4-FFF2-40B4-BE49-F238E27FC236}">
                <a16:creationId xmlns:a16="http://schemas.microsoft.com/office/drawing/2014/main" id="{C2E16A31-0521-81DC-E797-A0B06B4CFEEC}"/>
              </a:ext>
            </a:extLst>
          </p:cNvPr>
          <p:cNvSpPr/>
          <p:nvPr/>
        </p:nvSpPr>
        <p:spPr>
          <a:xfrm>
            <a:off x="7237563" y="2606192"/>
            <a:ext cx="2661336" cy="10255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7F14536-82E4-A838-653E-199FC1775A8C}"/>
              </a:ext>
            </a:extLst>
          </p:cNvPr>
          <p:cNvSpPr txBox="1"/>
          <p:nvPr/>
        </p:nvSpPr>
        <p:spPr>
          <a:xfrm>
            <a:off x="5805498" y="4234964"/>
            <a:ext cx="5943593" cy="523220"/>
          </a:xfrm>
          <a:prstGeom prst="rect">
            <a:avLst/>
          </a:prstGeom>
          <a:noFill/>
        </p:spPr>
        <p:txBody>
          <a:bodyPr wrap="square" rtlCol="0">
            <a:spAutoFit/>
          </a:bodyPr>
          <a:lstStyle/>
          <a:p>
            <a:r>
              <a:rPr lang="en-US" sz="1400" dirty="0"/>
              <a:t>The text field on the Adaptability page is drastically smaller than the text fields of the Adaptability and Demand pages.</a:t>
            </a:r>
          </a:p>
        </p:txBody>
      </p:sp>
      <p:cxnSp>
        <p:nvCxnSpPr>
          <p:cNvPr id="8" name="Straight Arrow Connector 7">
            <a:extLst>
              <a:ext uri="{FF2B5EF4-FFF2-40B4-BE49-F238E27FC236}">
                <a16:creationId xmlns:a16="http://schemas.microsoft.com/office/drawing/2014/main" id="{64205473-A044-4391-6C67-DD9FBCAD66E1}"/>
              </a:ext>
            </a:extLst>
          </p:cNvPr>
          <p:cNvCxnSpPr>
            <a:cxnSpLocks/>
          </p:cNvCxnSpPr>
          <p:nvPr/>
        </p:nvCxnSpPr>
        <p:spPr>
          <a:xfrm flipV="1">
            <a:off x="8525098" y="3631721"/>
            <a:ext cx="0" cy="62956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442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#2 – Dropdown Input Fields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43</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215660" y="1810582"/>
            <a:ext cx="11628407" cy="22514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6229588" y="4194135"/>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2280681" y="5544851"/>
            <a:ext cx="7897814" cy="307777"/>
          </a:xfrm>
          <a:prstGeom prst="rect">
            <a:avLst/>
          </a:prstGeom>
          <a:noFill/>
        </p:spPr>
        <p:txBody>
          <a:bodyPr wrap="square" rtlCol="0">
            <a:spAutoFit/>
          </a:bodyPr>
          <a:lstStyle/>
          <a:p>
            <a:r>
              <a:rPr lang="en-US" sz="1400" dirty="0"/>
              <a:t>On the Demand pages, there are instances where the dropdown fields would appear to be this long.</a:t>
            </a:r>
          </a:p>
        </p:txBody>
      </p:sp>
      <p:pic>
        <p:nvPicPr>
          <p:cNvPr id="14" name="Picture 13" descr="Graphical user interface, application&#10;&#10;AI-generated content may be incorrect.">
            <a:extLst>
              <a:ext uri="{FF2B5EF4-FFF2-40B4-BE49-F238E27FC236}">
                <a16:creationId xmlns:a16="http://schemas.microsoft.com/office/drawing/2014/main" id="{01EDFBA7-453D-7754-CD67-FCCF3DBD99A8}"/>
              </a:ext>
            </a:extLst>
          </p:cNvPr>
          <p:cNvPicPr>
            <a:picLocks noChangeAspect="1"/>
          </p:cNvPicPr>
          <p:nvPr/>
        </p:nvPicPr>
        <p:blipFill>
          <a:blip r:embed="rId3"/>
          <a:srcRect t="6143" r="887" b="81735"/>
          <a:stretch/>
        </p:blipFill>
        <p:spPr>
          <a:xfrm>
            <a:off x="541540" y="2785849"/>
            <a:ext cx="11108920" cy="300960"/>
          </a:xfrm>
          <a:prstGeom prst="rect">
            <a:avLst/>
          </a:prstGeom>
        </p:spPr>
      </p:pic>
    </p:spTree>
    <p:extLst>
      <p:ext uri="{BB962C8B-B14F-4D97-AF65-F5344CB8AC3E}">
        <p14:creationId xmlns:p14="http://schemas.microsoft.com/office/powerpoint/2010/main" val="3518687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#2 – Dropdown Input Fields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44</a:t>
            </a:fld>
            <a:endParaRPr lang="en-US" dirty="0"/>
          </a:p>
        </p:txBody>
      </p:sp>
      <p:sp>
        <p:nvSpPr>
          <p:cNvPr id="29" name="Oval 28">
            <a:extLst>
              <a:ext uri="{FF2B5EF4-FFF2-40B4-BE49-F238E27FC236}">
                <a16:creationId xmlns:a16="http://schemas.microsoft.com/office/drawing/2014/main" id="{357BBD49-B9F8-A576-3706-437A500EF6F7}"/>
              </a:ext>
            </a:extLst>
          </p:cNvPr>
          <p:cNvSpPr/>
          <p:nvPr/>
        </p:nvSpPr>
        <p:spPr>
          <a:xfrm>
            <a:off x="198406" y="2359261"/>
            <a:ext cx="4580627" cy="117750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DDBA8F44-AF3A-F7AF-ACF1-D2D878FAC615}"/>
              </a:ext>
            </a:extLst>
          </p:cNvPr>
          <p:cNvCxnSpPr>
            <a:cxnSpLocks/>
          </p:cNvCxnSpPr>
          <p:nvPr/>
        </p:nvCxnSpPr>
        <p:spPr>
          <a:xfrm flipV="1">
            <a:off x="2498660" y="3536767"/>
            <a:ext cx="0" cy="13725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687CC7-314A-8DF9-FCA1-DC0E16CDB45F}"/>
              </a:ext>
            </a:extLst>
          </p:cNvPr>
          <p:cNvSpPr txBox="1"/>
          <p:nvPr/>
        </p:nvSpPr>
        <p:spPr>
          <a:xfrm>
            <a:off x="753802" y="4909313"/>
            <a:ext cx="3489716" cy="523220"/>
          </a:xfrm>
          <a:prstGeom prst="rect">
            <a:avLst/>
          </a:prstGeom>
          <a:noFill/>
        </p:spPr>
        <p:txBody>
          <a:bodyPr wrap="square" rtlCol="0">
            <a:spAutoFit/>
          </a:bodyPr>
          <a:lstStyle/>
          <a:p>
            <a:r>
              <a:rPr lang="en-US" sz="1400" dirty="0"/>
              <a:t>On the Demand pages, dropdown input fields also have decreased widths. </a:t>
            </a:r>
          </a:p>
        </p:txBody>
      </p:sp>
      <p:pic>
        <p:nvPicPr>
          <p:cNvPr id="3" name="Picture 2" descr="Background pattern&#10;&#10;AI-generated content may be incorrect.">
            <a:extLst>
              <a:ext uri="{FF2B5EF4-FFF2-40B4-BE49-F238E27FC236}">
                <a16:creationId xmlns:a16="http://schemas.microsoft.com/office/drawing/2014/main" id="{64A34D0B-C860-B105-7865-C91502DCA2BF}"/>
              </a:ext>
            </a:extLst>
          </p:cNvPr>
          <p:cNvPicPr>
            <a:picLocks noChangeAspect="1"/>
          </p:cNvPicPr>
          <p:nvPr/>
        </p:nvPicPr>
        <p:blipFill>
          <a:blip r:embed="rId3"/>
          <a:srcRect l="33679" t="12663" r="33709" b="69124"/>
          <a:stretch/>
        </p:blipFill>
        <p:spPr>
          <a:xfrm>
            <a:off x="412456" y="2814978"/>
            <a:ext cx="3976016" cy="300959"/>
          </a:xfrm>
          <a:prstGeom prst="rect">
            <a:avLst/>
          </a:prstGeom>
        </p:spPr>
      </p:pic>
      <p:pic>
        <p:nvPicPr>
          <p:cNvPr id="7" name="Picture 6">
            <a:extLst>
              <a:ext uri="{FF2B5EF4-FFF2-40B4-BE49-F238E27FC236}">
                <a16:creationId xmlns:a16="http://schemas.microsoft.com/office/drawing/2014/main" id="{9773C833-4694-0E75-4623-99FB2C0511A8}"/>
              </a:ext>
            </a:extLst>
          </p:cNvPr>
          <p:cNvPicPr>
            <a:picLocks noChangeAspect="1"/>
          </p:cNvPicPr>
          <p:nvPr/>
        </p:nvPicPr>
        <p:blipFill>
          <a:blip r:embed="rId4"/>
          <a:stretch>
            <a:fillRect/>
          </a:stretch>
        </p:blipFill>
        <p:spPr>
          <a:xfrm>
            <a:off x="7161227" y="2373807"/>
            <a:ext cx="1149409" cy="247663"/>
          </a:xfrm>
          <a:prstGeom prst="rect">
            <a:avLst/>
          </a:prstGeom>
        </p:spPr>
      </p:pic>
      <p:pic>
        <p:nvPicPr>
          <p:cNvPr id="9" name="Picture 8">
            <a:extLst>
              <a:ext uri="{FF2B5EF4-FFF2-40B4-BE49-F238E27FC236}">
                <a16:creationId xmlns:a16="http://schemas.microsoft.com/office/drawing/2014/main" id="{EAADFF28-C563-82C5-D48B-B2C9A120F23F}"/>
              </a:ext>
            </a:extLst>
          </p:cNvPr>
          <p:cNvPicPr>
            <a:picLocks noChangeAspect="1"/>
          </p:cNvPicPr>
          <p:nvPr/>
        </p:nvPicPr>
        <p:blipFill>
          <a:blip r:embed="rId5"/>
          <a:stretch>
            <a:fillRect/>
          </a:stretch>
        </p:blipFill>
        <p:spPr>
          <a:xfrm>
            <a:off x="5675448" y="2838450"/>
            <a:ext cx="1149409" cy="254013"/>
          </a:xfrm>
          <a:prstGeom prst="rect">
            <a:avLst/>
          </a:prstGeom>
        </p:spPr>
      </p:pic>
      <p:pic>
        <p:nvPicPr>
          <p:cNvPr id="12" name="Picture 11">
            <a:extLst>
              <a:ext uri="{FF2B5EF4-FFF2-40B4-BE49-F238E27FC236}">
                <a16:creationId xmlns:a16="http://schemas.microsoft.com/office/drawing/2014/main" id="{179133A8-A6CC-B234-F22D-60175DADA8A3}"/>
              </a:ext>
            </a:extLst>
          </p:cNvPr>
          <p:cNvPicPr>
            <a:picLocks noChangeAspect="1"/>
          </p:cNvPicPr>
          <p:nvPr/>
        </p:nvPicPr>
        <p:blipFill>
          <a:blip r:embed="rId6"/>
          <a:stretch>
            <a:fillRect/>
          </a:stretch>
        </p:blipFill>
        <p:spPr>
          <a:xfrm>
            <a:off x="8534407" y="2392000"/>
            <a:ext cx="1130358" cy="234962"/>
          </a:xfrm>
          <a:prstGeom prst="rect">
            <a:avLst/>
          </a:prstGeom>
        </p:spPr>
      </p:pic>
      <p:pic>
        <p:nvPicPr>
          <p:cNvPr id="15" name="Picture 14">
            <a:extLst>
              <a:ext uri="{FF2B5EF4-FFF2-40B4-BE49-F238E27FC236}">
                <a16:creationId xmlns:a16="http://schemas.microsoft.com/office/drawing/2014/main" id="{86066FB5-0450-7C52-E33D-532B1E9603FB}"/>
              </a:ext>
            </a:extLst>
          </p:cNvPr>
          <p:cNvPicPr>
            <a:picLocks noChangeAspect="1"/>
          </p:cNvPicPr>
          <p:nvPr/>
        </p:nvPicPr>
        <p:blipFill>
          <a:blip r:embed="rId7"/>
          <a:stretch>
            <a:fillRect/>
          </a:stretch>
        </p:blipFill>
        <p:spPr>
          <a:xfrm>
            <a:off x="8524881" y="2700207"/>
            <a:ext cx="1149409" cy="234962"/>
          </a:xfrm>
          <a:prstGeom prst="rect">
            <a:avLst/>
          </a:prstGeom>
        </p:spPr>
      </p:pic>
      <p:pic>
        <p:nvPicPr>
          <p:cNvPr id="17" name="Picture 16">
            <a:extLst>
              <a:ext uri="{FF2B5EF4-FFF2-40B4-BE49-F238E27FC236}">
                <a16:creationId xmlns:a16="http://schemas.microsoft.com/office/drawing/2014/main" id="{E16F4DCC-B617-AA51-2ADD-15CE0DF10EEB}"/>
              </a:ext>
            </a:extLst>
          </p:cNvPr>
          <p:cNvPicPr>
            <a:picLocks noChangeAspect="1"/>
          </p:cNvPicPr>
          <p:nvPr/>
        </p:nvPicPr>
        <p:blipFill>
          <a:blip r:embed="rId8"/>
          <a:stretch>
            <a:fillRect/>
          </a:stretch>
        </p:blipFill>
        <p:spPr>
          <a:xfrm>
            <a:off x="7117036" y="2824561"/>
            <a:ext cx="1130358" cy="234962"/>
          </a:xfrm>
          <a:prstGeom prst="rect">
            <a:avLst/>
          </a:prstGeom>
        </p:spPr>
      </p:pic>
      <p:pic>
        <p:nvPicPr>
          <p:cNvPr id="19" name="Picture 18">
            <a:extLst>
              <a:ext uri="{FF2B5EF4-FFF2-40B4-BE49-F238E27FC236}">
                <a16:creationId xmlns:a16="http://schemas.microsoft.com/office/drawing/2014/main" id="{9E5A2529-F45B-EE19-BD55-98530DC0C394}"/>
              </a:ext>
            </a:extLst>
          </p:cNvPr>
          <p:cNvPicPr>
            <a:picLocks noChangeAspect="1"/>
          </p:cNvPicPr>
          <p:nvPr/>
        </p:nvPicPr>
        <p:blipFill>
          <a:blip r:embed="rId9"/>
          <a:stretch>
            <a:fillRect/>
          </a:stretch>
        </p:blipFill>
        <p:spPr>
          <a:xfrm>
            <a:off x="8515356" y="3066974"/>
            <a:ext cx="1149409" cy="254013"/>
          </a:xfrm>
          <a:prstGeom prst="rect">
            <a:avLst/>
          </a:prstGeom>
        </p:spPr>
      </p:pic>
      <p:pic>
        <p:nvPicPr>
          <p:cNvPr id="21" name="Picture 20">
            <a:extLst>
              <a:ext uri="{FF2B5EF4-FFF2-40B4-BE49-F238E27FC236}">
                <a16:creationId xmlns:a16="http://schemas.microsoft.com/office/drawing/2014/main" id="{9A5261C8-B92C-BA68-B508-9E74DBCD9351}"/>
              </a:ext>
            </a:extLst>
          </p:cNvPr>
          <p:cNvPicPr>
            <a:picLocks noChangeAspect="1"/>
          </p:cNvPicPr>
          <p:nvPr/>
        </p:nvPicPr>
        <p:blipFill>
          <a:blip r:embed="rId10"/>
          <a:stretch>
            <a:fillRect/>
          </a:stretch>
        </p:blipFill>
        <p:spPr>
          <a:xfrm>
            <a:off x="7567724" y="2048639"/>
            <a:ext cx="1739989" cy="234962"/>
          </a:xfrm>
          <a:prstGeom prst="rect">
            <a:avLst/>
          </a:prstGeom>
        </p:spPr>
      </p:pic>
      <p:pic>
        <p:nvPicPr>
          <p:cNvPr id="23" name="Picture 22">
            <a:extLst>
              <a:ext uri="{FF2B5EF4-FFF2-40B4-BE49-F238E27FC236}">
                <a16:creationId xmlns:a16="http://schemas.microsoft.com/office/drawing/2014/main" id="{F03A0E84-0F25-4756-2F64-FA1A8F112AA0}"/>
              </a:ext>
            </a:extLst>
          </p:cNvPr>
          <p:cNvPicPr>
            <a:picLocks noChangeAspect="1"/>
          </p:cNvPicPr>
          <p:nvPr/>
        </p:nvPicPr>
        <p:blipFill>
          <a:blip r:embed="rId11"/>
          <a:stretch>
            <a:fillRect/>
          </a:stretch>
        </p:blipFill>
        <p:spPr>
          <a:xfrm>
            <a:off x="5591870" y="3494759"/>
            <a:ext cx="1778091" cy="292115"/>
          </a:xfrm>
          <a:prstGeom prst="rect">
            <a:avLst/>
          </a:prstGeom>
        </p:spPr>
      </p:pic>
      <p:sp>
        <p:nvSpPr>
          <p:cNvPr id="24" name="Oval 23">
            <a:extLst>
              <a:ext uri="{FF2B5EF4-FFF2-40B4-BE49-F238E27FC236}">
                <a16:creationId xmlns:a16="http://schemas.microsoft.com/office/drawing/2014/main" id="{7E1A4B70-93A8-781A-5F88-D98A7C585269}"/>
              </a:ext>
            </a:extLst>
          </p:cNvPr>
          <p:cNvSpPr/>
          <p:nvPr/>
        </p:nvSpPr>
        <p:spPr>
          <a:xfrm>
            <a:off x="5089589" y="1647298"/>
            <a:ext cx="6732176" cy="290744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D5DCF76-36C5-EB85-FE49-93AD67B2FB5B}"/>
              </a:ext>
            </a:extLst>
          </p:cNvPr>
          <p:cNvSpPr txBox="1"/>
          <p:nvPr/>
        </p:nvSpPr>
        <p:spPr>
          <a:xfrm>
            <a:off x="5747521" y="5644098"/>
            <a:ext cx="5416311" cy="523220"/>
          </a:xfrm>
          <a:prstGeom prst="rect">
            <a:avLst/>
          </a:prstGeom>
          <a:noFill/>
        </p:spPr>
        <p:txBody>
          <a:bodyPr wrap="square" rtlCol="0">
            <a:spAutoFit/>
          </a:bodyPr>
          <a:lstStyle/>
          <a:p>
            <a:r>
              <a:rPr lang="en-US" sz="1400" dirty="0"/>
              <a:t>On the Adaptability page, the dropdown input fields are shorter with placeholder text inside them.</a:t>
            </a:r>
          </a:p>
        </p:txBody>
      </p:sp>
      <p:cxnSp>
        <p:nvCxnSpPr>
          <p:cNvPr id="26" name="Straight Arrow Connector 25">
            <a:extLst>
              <a:ext uri="{FF2B5EF4-FFF2-40B4-BE49-F238E27FC236}">
                <a16:creationId xmlns:a16="http://schemas.microsoft.com/office/drawing/2014/main" id="{66124F23-21FB-2D25-6E64-82D5480B8AEB}"/>
              </a:ext>
            </a:extLst>
          </p:cNvPr>
          <p:cNvCxnSpPr>
            <a:cxnSpLocks/>
          </p:cNvCxnSpPr>
          <p:nvPr/>
        </p:nvCxnSpPr>
        <p:spPr>
          <a:xfrm flipV="1">
            <a:off x="8437718" y="4641011"/>
            <a:ext cx="0" cy="108080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Graphical user interface, application&#10;&#10;AI-generated content may be incorrect.">
            <a:extLst>
              <a:ext uri="{FF2B5EF4-FFF2-40B4-BE49-F238E27FC236}">
                <a16:creationId xmlns:a16="http://schemas.microsoft.com/office/drawing/2014/main" id="{8D9A6557-D7F4-AAAF-2BD6-2EB7313A311B}"/>
              </a:ext>
            </a:extLst>
          </p:cNvPr>
          <p:cNvPicPr>
            <a:picLocks noChangeAspect="1"/>
          </p:cNvPicPr>
          <p:nvPr/>
        </p:nvPicPr>
        <p:blipFill>
          <a:blip r:embed="rId12"/>
          <a:stretch>
            <a:fillRect/>
          </a:stretch>
        </p:blipFill>
        <p:spPr>
          <a:xfrm>
            <a:off x="9781756" y="2429834"/>
            <a:ext cx="1486107" cy="676369"/>
          </a:xfrm>
          <a:prstGeom prst="rect">
            <a:avLst/>
          </a:prstGeom>
        </p:spPr>
      </p:pic>
      <p:pic>
        <p:nvPicPr>
          <p:cNvPr id="5" name="Picture 4">
            <a:extLst>
              <a:ext uri="{FF2B5EF4-FFF2-40B4-BE49-F238E27FC236}">
                <a16:creationId xmlns:a16="http://schemas.microsoft.com/office/drawing/2014/main" id="{5255A2F0-3D89-0EC4-6F23-02993D611E7F}"/>
              </a:ext>
            </a:extLst>
          </p:cNvPr>
          <p:cNvPicPr>
            <a:picLocks noChangeAspect="1"/>
          </p:cNvPicPr>
          <p:nvPr/>
        </p:nvPicPr>
        <p:blipFill>
          <a:blip r:embed="rId13"/>
          <a:stretch>
            <a:fillRect/>
          </a:stretch>
        </p:blipFill>
        <p:spPr>
          <a:xfrm>
            <a:off x="7735931" y="3504522"/>
            <a:ext cx="3096057" cy="457264"/>
          </a:xfrm>
          <a:prstGeom prst="rect">
            <a:avLst/>
          </a:prstGeom>
        </p:spPr>
      </p:pic>
    </p:spTree>
    <p:extLst>
      <p:ext uri="{BB962C8B-B14F-4D97-AF65-F5344CB8AC3E}">
        <p14:creationId xmlns:p14="http://schemas.microsoft.com/office/powerpoint/2010/main" val="842328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#2 – Dropdown Input Fields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45</a:t>
            </a:fld>
            <a:endParaRPr lang="en-US" dirty="0"/>
          </a:p>
        </p:txBody>
      </p:sp>
      <p:pic>
        <p:nvPicPr>
          <p:cNvPr id="5" name="Picture 4" descr="Text&#10;&#10;AI-generated content may be incorrect.">
            <a:extLst>
              <a:ext uri="{FF2B5EF4-FFF2-40B4-BE49-F238E27FC236}">
                <a16:creationId xmlns:a16="http://schemas.microsoft.com/office/drawing/2014/main" id="{DC32B13A-4D87-64E9-1E17-633D8E965A04}"/>
              </a:ext>
            </a:extLst>
          </p:cNvPr>
          <p:cNvPicPr>
            <a:picLocks noChangeAspect="1"/>
          </p:cNvPicPr>
          <p:nvPr/>
        </p:nvPicPr>
        <p:blipFill>
          <a:blip r:embed="rId3"/>
          <a:srcRect t="61749" r="2975" b="10926"/>
          <a:stretch/>
        </p:blipFill>
        <p:spPr>
          <a:xfrm>
            <a:off x="3367575" y="1767939"/>
            <a:ext cx="5240715" cy="510200"/>
          </a:xfrm>
          <a:prstGeom prst="rect">
            <a:avLst/>
          </a:prstGeom>
        </p:spPr>
      </p:pic>
      <p:sp>
        <p:nvSpPr>
          <p:cNvPr id="6" name="TextBox 5">
            <a:extLst>
              <a:ext uri="{FF2B5EF4-FFF2-40B4-BE49-F238E27FC236}">
                <a16:creationId xmlns:a16="http://schemas.microsoft.com/office/drawing/2014/main" id="{CFEAE9ED-1FBA-7215-769C-5D4E28549F36}"/>
              </a:ext>
            </a:extLst>
          </p:cNvPr>
          <p:cNvSpPr txBox="1"/>
          <p:nvPr/>
        </p:nvSpPr>
        <p:spPr>
          <a:xfrm>
            <a:off x="881656" y="3351562"/>
            <a:ext cx="10428686" cy="307777"/>
          </a:xfrm>
          <a:prstGeom prst="rect">
            <a:avLst/>
          </a:prstGeom>
          <a:noFill/>
        </p:spPr>
        <p:txBody>
          <a:bodyPr wrap="square" rtlCol="0">
            <a:spAutoFit/>
          </a:bodyPr>
          <a:lstStyle/>
          <a:p>
            <a:r>
              <a:rPr lang="en-US" sz="1400" dirty="0"/>
              <a:t>The design of the dropdown fields on the Smartsheet pages appear much differently than on other pages withing the ADAPT web app.</a:t>
            </a:r>
          </a:p>
        </p:txBody>
      </p:sp>
      <p:cxnSp>
        <p:nvCxnSpPr>
          <p:cNvPr id="8" name="Straight Arrow Connector 7">
            <a:extLst>
              <a:ext uri="{FF2B5EF4-FFF2-40B4-BE49-F238E27FC236}">
                <a16:creationId xmlns:a16="http://schemas.microsoft.com/office/drawing/2014/main" id="{B84B0CEF-F641-DCC1-B03E-4B9256A9E843}"/>
              </a:ext>
            </a:extLst>
          </p:cNvPr>
          <p:cNvCxnSpPr>
            <a:cxnSpLocks/>
          </p:cNvCxnSpPr>
          <p:nvPr/>
        </p:nvCxnSpPr>
        <p:spPr>
          <a:xfrm flipV="1">
            <a:off x="5838075" y="2727237"/>
            <a:ext cx="0" cy="7016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405D5E67-4B5B-A959-75D4-B1DB3004589B}"/>
              </a:ext>
            </a:extLst>
          </p:cNvPr>
          <p:cNvSpPr/>
          <p:nvPr/>
        </p:nvSpPr>
        <p:spPr>
          <a:xfrm>
            <a:off x="3135568" y="1396696"/>
            <a:ext cx="5592792" cy="123157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98AFE108-061C-716F-7EBA-75E607F6A6DA}"/>
              </a:ext>
            </a:extLst>
          </p:cNvPr>
          <p:cNvCxnSpPr>
            <a:cxnSpLocks/>
          </p:cNvCxnSpPr>
          <p:nvPr/>
        </p:nvCxnSpPr>
        <p:spPr>
          <a:xfrm flipV="1">
            <a:off x="5895719" y="5989135"/>
            <a:ext cx="0" cy="45575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F444720-72CF-A6FE-BAFA-FE73293DE3A9}"/>
              </a:ext>
            </a:extLst>
          </p:cNvPr>
          <p:cNvSpPr txBox="1"/>
          <p:nvPr/>
        </p:nvSpPr>
        <p:spPr>
          <a:xfrm>
            <a:off x="2769754" y="6398368"/>
            <a:ext cx="6251930" cy="307777"/>
          </a:xfrm>
          <a:prstGeom prst="rect">
            <a:avLst/>
          </a:prstGeom>
          <a:noFill/>
        </p:spPr>
        <p:txBody>
          <a:bodyPr wrap="square" rtlCol="0">
            <a:spAutoFit/>
          </a:bodyPr>
          <a:lstStyle/>
          <a:p>
            <a:r>
              <a:rPr lang="en-US" sz="1400" dirty="0"/>
              <a:t>This dropdown field has no up and down arrows but contains dropdown values.</a:t>
            </a:r>
          </a:p>
        </p:txBody>
      </p:sp>
      <p:pic>
        <p:nvPicPr>
          <p:cNvPr id="18" name="Picture 17" descr="Application&#10;&#10;AI-generated content may be incorrect.">
            <a:extLst>
              <a:ext uri="{FF2B5EF4-FFF2-40B4-BE49-F238E27FC236}">
                <a16:creationId xmlns:a16="http://schemas.microsoft.com/office/drawing/2014/main" id="{9333FA11-1A40-61BB-C59F-93E671DF8A63}"/>
              </a:ext>
            </a:extLst>
          </p:cNvPr>
          <p:cNvPicPr>
            <a:picLocks noChangeAspect="1"/>
          </p:cNvPicPr>
          <p:nvPr/>
        </p:nvPicPr>
        <p:blipFill>
          <a:blip r:embed="rId4"/>
          <a:srcRect l="2262" r="121"/>
          <a:stretch/>
        </p:blipFill>
        <p:spPr>
          <a:xfrm>
            <a:off x="4368711" y="4210201"/>
            <a:ext cx="2622428" cy="1533739"/>
          </a:xfrm>
          <a:prstGeom prst="rect">
            <a:avLst/>
          </a:prstGeom>
        </p:spPr>
      </p:pic>
      <p:sp>
        <p:nvSpPr>
          <p:cNvPr id="19" name="Oval 18">
            <a:extLst>
              <a:ext uri="{FF2B5EF4-FFF2-40B4-BE49-F238E27FC236}">
                <a16:creationId xmlns:a16="http://schemas.microsoft.com/office/drawing/2014/main" id="{3711C9AA-5132-6AA0-68B1-C2457132F9F6}"/>
              </a:ext>
            </a:extLst>
          </p:cNvPr>
          <p:cNvSpPr/>
          <p:nvPr/>
        </p:nvSpPr>
        <p:spPr>
          <a:xfrm>
            <a:off x="3135568" y="4006332"/>
            <a:ext cx="5592792" cy="19372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746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#3 – Multi-Line Text Input Field</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46</a:t>
            </a:fld>
            <a:endParaRPr lang="en-US" dirty="0"/>
          </a:p>
        </p:txBody>
      </p:sp>
      <p:sp>
        <p:nvSpPr>
          <p:cNvPr id="6" name="TextBox 5">
            <a:extLst>
              <a:ext uri="{FF2B5EF4-FFF2-40B4-BE49-F238E27FC236}">
                <a16:creationId xmlns:a16="http://schemas.microsoft.com/office/drawing/2014/main" id="{CFEAE9ED-1FBA-7215-769C-5D4E28549F36}"/>
              </a:ext>
            </a:extLst>
          </p:cNvPr>
          <p:cNvSpPr txBox="1"/>
          <p:nvPr/>
        </p:nvSpPr>
        <p:spPr>
          <a:xfrm>
            <a:off x="2303254" y="3379684"/>
            <a:ext cx="6862999" cy="307777"/>
          </a:xfrm>
          <a:prstGeom prst="rect">
            <a:avLst/>
          </a:prstGeom>
          <a:noFill/>
        </p:spPr>
        <p:txBody>
          <a:bodyPr wrap="square" rtlCol="0">
            <a:spAutoFit/>
          </a:bodyPr>
          <a:lstStyle/>
          <a:p>
            <a:r>
              <a:rPr lang="en-US" sz="1400" dirty="0"/>
              <a:t>The multi-line text fields on the D&amp;A Team Standup and Demand pages contain no text. </a:t>
            </a:r>
          </a:p>
        </p:txBody>
      </p:sp>
      <p:cxnSp>
        <p:nvCxnSpPr>
          <p:cNvPr id="8" name="Straight Arrow Connector 7">
            <a:extLst>
              <a:ext uri="{FF2B5EF4-FFF2-40B4-BE49-F238E27FC236}">
                <a16:creationId xmlns:a16="http://schemas.microsoft.com/office/drawing/2014/main" id="{B84B0CEF-F641-DCC1-B03E-4B9256A9E843}"/>
              </a:ext>
            </a:extLst>
          </p:cNvPr>
          <p:cNvCxnSpPr>
            <a:cxnSpLocks/>
          </p:cNvCxnSpPr>
          <p:nvPr/>
        </p:nvCxnSpPr>
        <p:spPr>
          <a:xfrm flipV="1">
            <a:off x="5643255" y="3053088"/>
            <a:ext cx="0" cy="3744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405D5E67-4B5B-A959-75D4-B1DB3004589B}"/>
              </a:ext>
            </a:extLst>
          </p:cNvPr>
          <p:cNvSpPr/>
          <p:nvPr/>
        </p:nvSpPr>
        <p:spPr>
          <a:xfrm>
            <a:off x="1836859" y="1395270"/>
            <a:ext cx="7367525" cy="16578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BD25CE-D41A-E7A0-7EC0-54835F834790}"/>
              </a:ext>
            </a:extLst>
          </p:cNvPr>
          <p:cNvPicPr>
            <a:picLocks noChangeAspect="1"/>
          </p:cNvPicPr>
          <p:nvPr/>
        </p:nvPicPr>
        <p:blipFill>
          <a:blip r:embed="rId3"/>
          <a:srcRect l="1378" t="8279" b="7055"/>
          <a:stretch/>
        </p:blipFill>
        <p:spPr>
          <a:xfrm>
            <a:off x="2527540" y="1804570"/>
            <a:ext cx="5803671" cy="773432"/>
          </a:xfrm>
          <a:prstGeom prst="rect">
            <a:avLst/>
          </a:prstGeom>
        </p:spPr>
      </p:pic>
      <p:pic>
        <p:nvPicPr>
          <p:cNvPr id="9" name="Picture 8">
            <a:extLst>
              <a:ext uri="{FF2B5EF4-FFF2-40B4-BE49-F238E27FC236}">
                <a16:creationId xmlns:a16="http://schemas.microsoft.com/office/drawing/2014/main" id="{6D27C6D3-A384-DC6F-6A98-B5D44046AF57}"/>
              </a:ext>
            </a:extLst>
          </p:cNvPr>
          <p:cNvPicPr>
            <a:picLocks noChangeAspect="1"/>
          </p:cNvPicPr>
          <p:nvPr/>
        </p:nvPicPr>
        <p:blipFill>
          <a:blip r:embed="rId4"/>
          <a:stretch>
            <a:fillRect/>
          </a:stretch>
        </p:blipFill>
        <p:spPr>
          <a:xfrm>
            <a:off x="1836859" y="4603727"/>
            <a:ext cx="6591713" cy="638264"/>
          </a:xfrm>
          <a:prstGeom prst="rect">
            <a:avLst/>
          </a:prstGeom>
        </p:spPr>
      </p:pic>
      <p:sp>
        <p:nvSpPr>
          <p:cNvPr id="12" name="Oval 11">
            <a:extLst>
              <a:ext uri="{FF2B5EF4-FFF2-40B4-BE49-F238E27FC236}">
                <a16:creationId xmlns:a16="http://schemas.microsoft.com/office/drawing/2014/main" id="{14007D60-250A-FE56-66B8-17FCCF88B1C5}"/>
              </a:ext>
            </a:extLst>
          </p:cNvPr>
          <p:cNvSpPr/>
          <p:nvPr/>
        </p:nvSpPr>
        <p:spPr>
          <a:xfrm>
            <a:off x="1150188" y="3902577"/>
            <a:ext cx="7965057" cy="28122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D76C50A-A521-1DA5-22A4-4DC65203F242}"/>
              </a:ext>
            </a:extLst>
          </p:cNvPr>
          <p:cNvPicPr>
            <a:picLocks noChangeAspect="1"/>
          </p:cNvPicPr>
          <p:nvPr/>
        </p:nvPicPr>
        <p:blipFill>
          <a:blip r:embed="rId5"/>
          <a:stretch>
            <a:fillRect/>
          </a:stretch>
        </p:blipFill>
        <p:spPr>
          <a:xfrm>
            <a:off x="1687043" y="5294868"/>
            <a:ext cx="6862999" cy="570431"/>
          </a:xfrm>
          <a:prstGeom prst="rect">
            <a:avLst/>
          </a:prstGeom>
        </p:spPr>
      </p:pic>
      <p:cxnSp>
        <p:nvCxnSpPr>
          <p:cNvPr id="17" name="Straight Arrow Connector 16">
            <a:extLst>
              <a:ext uri="{FF2B5EF4-FFF2-40B4-BE49-F238E27FC236}">
                <a16:creationId xmlns:a16="http://schemas.microsoft.com/office/drawing/2014/main" id="{C2DF7092-4BCE-354A-4737-D700A9537A00}"/>
              </a:ext>
            </a:extLst>
          </p:cNvPr>
          <p:cNvCxnSpPr>
            <a:cxnSpLocks/>
          </p:cNvCxnSpPr>
          <p:nvPr/>
        </p:nvCxnSpPr>
        <p:spPr>
          <a:xfrm flipH="1" flipV="1">
            <a:off x="9115245" y="5228573"/>
            <a:ext cx="686672" cy="525246"/>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E6AA936-C70C-A255-D55A-4A0B14AF1FB1}"/>
              </a:ext>
            </a:extLst>
          </p:cNvPr>
          <p:cNvSpPr txBox="1"/>
          <p:nvPr/>
        </p:nvSpPr>
        <p:spPr>
          <a:xfrm>
            <a:off x="8845387" y="5753819"/>
            <a:ext cx="3043830" cy="738664"/>
          </a:xfrm>
          <a:prstGeom prst="rect">
            <a:avLst/>
          </a:prstGeom>
          <a:noFill/>
        </p:spPr>
        <p:txBody>
          <a:bodyPr wrap="square" rtlCol="0">
            <a:spAutoFit/>
          </a:bodyPr>
          <a:lstStyle/>
          <a:p>
            <a:r>
              <a:rPr lang="en-US" sz="1400" dirty="0"/>
              <a:t>The multi-line text fields on the D&amp;A Team Standup and Data Quality rubric pages contain  text. </a:t>
            </a:r>
          </a:p>
        </p:txBody>
      </p:sp>
    </p:spTree>
    <p:extLst>
      <p:ext uri="{BB962C8B-B14F-4D97-AF65-F5344CB8AC3E}">
        <p14:creationId xmlns:p14="http://schemas.microsoft.com/office/powerpoint/2010/main" val="2130476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#3 – Multi-Line Text Input Field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47</a:t>
            </a:fld>
            <a:endParaRPr lang="en-US" dirty="0"/>
          </a:p>
        </p:txBody>
      </p:sp>
      <p:pic>
        <p:nvPicPr>
          <p:cNvPr id="5" name="Picture 4">
            <a:extLst>
              <a:ext uri="{FF2B5EF4-FFF2-40B4-BE49-F238E27FC236}">
                <a16:creationId xmlns:a16="http://schemas.microsoft.com/office/drawing/2014/main" id="{BC0A764F-9D44-6E16-460C-5D9510A3ED92}"/>
              </a:ext>
            </a:extLst>
          </p:cNvPr>
          <p:cNvPicPr>
            <a:picLocks noChangeAspect="1"/>
          </p:cNvPicPr>
          <p:nvPr/>
        </p:nvPicPr>
        <p:blipFill>
          <a:blip r:embed="rId3"/>
          <a:stretch>
            <a:fillRect/>
          </a:stretch>
        </p:blipFill>
        <p:spPr>
          <a:xfrm>
            <a:off x="1200727" y="2410567"/>
            <a:ext cx="9790545" cy="1018433"/>
          </a:xfrm>
          <a:prstGeom prst="rect">
            <a:avLst/>
          </a:prstGeom>
        </p:spPr>
      </p:pic>
      <p:sp>
        <p:nvSpPr>
          <p:cNvPr id="7" name="Oval 6">
            <a:extLst>
              <a:ext uri="{FF2B5EF4-FFF2-40B4-BE49-F238E27FC236}">
                <a16:creationId xmlns:a16="http://schemas.microsoft.com/office/drawing/2014/main" id="{73D87A23-983F-88F2-7CE8-54459B77A09F}"/>
              </a:ext>
            </a:extLst>
          </p:cNvPr>
          <p:cNvSpPr/>
          <p:nvPr/>
        </p:nvSpPr>
        <p:spPr>
          <a:xfrm>
            <a:off x="549824" y="1717964"/>
            <a:ext cx="11050933" cy="25215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1AB609-6FCD-DF9D-12DD-8B46073AA1E5}"/>
              </a:ext>
            </a:extLst>
          </p:cNvPr>
          <p:cNvSpPr txBox="1"/>
          <p:nvPr/>
        </p:nvSpPr>
        <p:spPr>
          <a:xfrm>
            <a:off x="2750802" y="4993767"/>
            <a:ext cx="6336014" cy="307777"/>
          </a:xfrm>
          <a:prstGeom prst="rect">
            <a:avLst/>
          </a:prstGeom>
          <a:noFill/>
        </p:spPr>
        <p:txBody>
          <a:bodyPr wrap="square" rtlCol="0">
            <a:spAutoFit/>
          </a:bodyPr>
          <a:lstStyle/>
          <a:p>
            <a:r>
              <a:rPr lang="en-US" sz="1400" dirty="0"/>
              <a:t>There are also multi-line text input fields that are displayed in Rich Text Format. </a:t>
            </a:r>
          </a:p>
        </p:txBody>
      </p:sp>
      <p:cxnSp>
        <p:nvCxnSpPr>
          <p:cNvPr id="13" name="Straight Arrow Connector 12">
            <a:extLst>
              <a:ext uri="{FF2B5EF4-FFF2-40B4-BE49-F238E27FC236}">
                <a16:creationId xmlns:a16="http://schemas.microsoft.com/office/drawing/2014/main" id="{836B10B8-F6E9-9F1B-BE92-E6447BCE4DCC}"/>
              </a:ext>
            </a:extLst>
          </p:cNvPr>
          <p:cNvCxnSpPr>
            <a:cxnSpLocks/>
          </p:cNvCxnSpPr>
          <p:nvPr/>
        </p:nvCxnSpPr>
        <p:spPr>
          <a:xfrm flipV="1">
            <a:off x="5918809" y="4292088"/>
            <a:ext cx="0" cy="7016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123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#3 – Multi-Line Text Input Field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48</a:t>
            </a:fld>
            <a:endParaRPr lang="en-US" dirty="0"/>
          </a:p>
        </p:txBody>
      </p:sp>
      <p:sp>
        <p:nvSpPr>
          <p:cNvPr id="7" name="Oval 6">
            <a:extLst>
              <a:ext uri="{FF2B5EF4-FFF2-40B4-BE49-F238E27FC236}">
                <a16:creationId xmlns:a16="http://schemas.microsoft.com/office/drawing/2014/main" id="{73D87A23-983F-88F2-7CE8-54459B77A09F}"/>
              </a:ext>
            </a:extLst>
          </p:cNvPr>
          <p:cNvSpPr/>
          <p:nvPr/>
        </p:nvSpPr>
        <p:spPr>
          <a:xfrm>
            <a:off x="1962597" y="1937518"/>
            <a:ext cx="7250412" cy="17632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1AB609-6FCD-DF9D-12DD-8B46073AA1E5}"/>
              </a:ext>
            </a:extLst>
          </p:cNvPr>
          <p:cNvSpPr txBox="1"/>
          <p:nvPr/>
        </p:nvSpPr>
        <p:spPr>
          <a:xfrm>
            <a:off x="1310137" y="4502061"/>
            <a:ext cx="8555331" cy="307777"/>
          </a:xfrm>
          <a:prstGeom prst="rect">
            <a:avLst/>
          </a:prstGeom>
          <a:noFill/>
        </p:spPr>
        <p:txBody>
          <a:bodyPr wrap="square" rtlCol="0">
            <a:spAutoFit/>
          </a:bodyPr>
          <a:lstStyle/>
          <a:p>
            <a:r>
              <a:rPr lang="en-US" sz="1400" dirty="0"/>
              <a:t>The multi-line text input fields on all the Smartsheet pages have an extendable text box whereas others don’t.</a:t>
            </a:r>
          </a:p>
        </p:txBody>
      </p:sp>
      <p:cxnSp>
        <p:nvCxnSpPr>
          <p:cNvPr id="13" name="Straight Arrow Connector 12">
            <a:extLst>
              <a:ext uri="{FF2B5EF4-FFF2-40B4-BE49-F238E27FC236}">
                <a16:creationId xmlns:a16="http://schemas.microsoft.com/office/drawing/2014/main" id="{836B10B8-F6E9-9F1B-BE92-E6447BCE4DCC}"/>
              </a:ext>
            </a:extLst>
          </p:cNvPr>
          <p:cNvCxnSpPr>
            <a:cxnSpLocks/>
          </p:cNvCxnSpPr>
          <p:nvPr/>
        </p:nvCxnSpPr>
        <p:spPr>
          <a:xfrm flipV="1">
            <a:off x="5504741" y="3800382"/>
            <a:ext cx="0" cy="7016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descr="Graphical user interface, application&#10;&#10;AI-generated content may be incorrect.">
            <a:extLst>
              <a:ext uri="{FF2B5EF4-FFF2-40B4-BE49-F238E27FC236}">
                <a16:creationId xmlns:a16="http://schemas.microsoft.com/office/drawing/2014/main" id="{C4B8A9F4-346C-2E31-8860-4FA3EBBDCFE1}"/>
              </a:ext>
            </a:extLst>
          </p:cNvPr>
          <p:cNvPicPr>
            <a:picLocks noChangeAspect="1"/>
          </p:cNvPicPr>
          <p:nvPr/>
        </p:nvPicPr>
        <p:blipFill>
          <a:blip r:embed="rId3"/>
          <a:srcRect t="11902" b="60491"/>
          <a:stretch/>
        </p:blipFill>
        <p:spPr>
          <a:xfrm>
            <a:off x="3052665" y="2297498"/>
            <a:ext cx="5258534" cy="1078302"/>
          </a:xfrm>
          <a:prstGeom prst="rect">
            <a:avLst/>
          </a:prstGeom>
        </p:spPr>
      </p:pic>
    </p:spTree>
    <p:extLst>
      <p:ext uri="{BB962C8B-B14F-4D97-AF65-F5344CB8AC3E}">
        <p14:creationId xmlns:p14="http://schemas.microsoft.com/office/powerpoint/2010/main" val="4155977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Input Field Inconsistency #4 –Attachment Input Fields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49</a:t>
            </a:fld>
            <a:endParaRPr lang="en-US" dirty="0"/>
          </a:p>
        </p:txBody>
      </p:sp>
      <p:sp>
        <p:nvSpPr>
          <p:cNvPr id="7" name="Oval 6">
            <a:extLst>
              <a:ext uri="{FF2B5EF4-FFF2-40B4-BE49-F238E27FC236}">
                <a16:creationId xmlns:a16="http://schemas.microsoft.com/office/drawing/2014/main" id="{73D87A23-983F-88F2-7CE8-54459B77A09F}"/>
              </a:ext>
            </a:extLst>
          </p:cNvPr>
          <p:cNvSpPr/>
          <p:nvPr/>
        </p:nvSpPr>
        <p:spPr>
          <a:xfrm>
            <a:off x="60385" y="2030748"/>
            <a:ext cx="6478437" cy="17632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31AB609-6FCD-DF9D-12DD-8B46073AA1E5}"/>
              </a:ext>
            </a:extLst>
          </p:cNvPr>
          <p:cNvSpPr txBox="1"/>
          <p:nvPr/>
        </p:nvSpPr>
        <p:spPr>
          <a:xfrm>
            <a:off x="636369" y="4571072"/>
            <a:ext cx="5691309" cy="307777"/>
          </a:xfrm>
          <a:prstGeom prst="rect">
            <a:avLst/>
          </a:prstGeom>
          <a:noFill/>
        </p:spPr>
        <p:txBody>
          <a:bodyPr wrap="square" rtlCol="0">
            <a:spAutoFit/>
          </a:bodyPr>
          <a:lstStyle/>
          <a:p>
            <a:r>
              <a:rPr lang="en-US" sz="1400" dirty="0"/>
              <a:t>The file upload input field on the Media Upload page contains just text.</a:t>
            </a:r>
          </a:p>
        </p:txBody>
      </p:sp>
      <p:cxnSp>
        <p:nvCxnSpPr>
          <p:cNvPr id="13" name="Straight Arrow Connector 12">
            <a:extLst>
              <a:ext uri="{FF2B5EF4-FFF2-40B4-BE49-F238E27FC236}">
                <a16:creationId xmlns:a16="http://schemas.microsoft.com/office/drawing/2014/main" id="{836B10B8-F6E9-9F1B-BE92-E6447BCE4DCC}"/>
              </a:ext>
            </a:extLst>
          </p:cNvPr>
          <p:cNvCxnSpPr>
            <a:cxnSpLocks/>
          </p:cNvCxnSpPr>
          <p:nvPr/>
        </p:nvCxnSpPr>
        <p:spPr>
          <a:xfrm flipV="1">
            <a:off x="3305005" y="3869393"/>
            <a:ext cx="0" cy="7016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4F179FC-2FC4-28AD-F29E-833CD3FA11E0}"/>
              </a:ext>
            </a:extLst>
          </p:cNvPr>
          <p:cNvPicPr>
            <a:picLocks noChangeAspect="1"/>
          </p:cNvPicPr>
          <p:nvPr/>
        </p:nvPicPr>
        <p:blipFill>
          <a:blip r:embed="rId3"/>
          <a:srcRect t="3999"/>
          <a:stretch/>
        </p:blipFill>
        <p:spPr>
          <a:xfrm>
            <a:off x="461059" y="2565601"/>
            <a:ext cx="5733247" cy="561172"/>
          </a:xfrm>
          <a:prstGeom prst="rect">
            <a:avLst/>
          </a:prstGeom>
        </p:spPr>
      </p:pic>
      <p:pic>
        <p:nvPicPr>
          <p:cNvPr id="8" name="Picture 7" descr="Graphical user interface, application&#10;&#10;AI-generated content may be incorrect.">
            <a:extLst>
              <a:ext uri="{FF2B5EF4-FFF2-40B4-BE49-F238E27FC236}">
                <a16:creationId xmlns:a16="http://schemas.microsoft.com/office/drawing/2014/main" id="{863E78C6-7821-89F3-63C3-BB13402127AF}"/>
              </a:ext>
            </a:extLst>
          </p:cNvPr>
          <p:cNvPicPr>
            <a:picLocks noChangeAspect="1"/>
          </p:cNvPicPr>
          <p:nvPr/>
        </p:nvPicPr>
        <p:blipFill>
          <a:blip r:embed="rId4"/>
          <a:srcRect t="51876" b="4654"/>
          <a:stretch/>
        </p:blipFill>
        <p:spPr>
          <a:xfrm>
            <a:off x="7800071" y="2532891"/>
            <a:ext cx="3094387" cy="999086"/>
          </a:xfrm>
          <a:prstGeom prst="rect">
            <a:avLst/>
          </a:prstGeom>
        </p:spPr>
      </p:pic>
      <p:sp>
        <p:nvSpPr>
          <p:cNvPr id="9" name="Oval 8">
            <a:extLst>
              <a:ext uri="{FF2B5EF4-FFF2-40B4-BE49-F238E27FC236}">
                <a16:creationId xmlns:a16="http://schemas.microsoft.com/office/drawing/2014/main" id="{988F144D-5983-5996-78C5-F0956A3F496D}"/>
              </a:ext>
            </a:extLst>
          </p:cNvPr>
          <p:cNvSpPr/>
          <p:nvPr/>
        </p:nvSpPr>
        <p:spPr>
          <a:xfrm>
            <a:off x="7073660" y="2150827"/>
            <a:ext cx="4287329" cy="17632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CE6F781-6644-00BE-A057-70BEC57E8CC3}"/>
              </a:ext>
            </a:extLst>
          </p:cNvPr>
          <p:cNvSpPr txBox="1"/>
          <p:nvPr/>
        </p:nvSpPr>
        <p:spPr>
          <a:xfrm>
            <a:off x="7427697" y="4675467"/>
            <a:ext cx="4173060" cy="523220"/>
          </a:xfrm>
          <a:prstGeom prst="rect">
            <a:avLst/>
          </a:prstGeom>
          <a:noFill/>
        </p:spPr>
        <p:txBody>
          <a:bodyPr wrap="square" rtlCol="0">
            <a:spAutoFit/>
          </a:bodyPr>
          <a:lstStyle/>
          <a:p>
            <a:r>
              <a:rPr lang="en-US" sz="1400" dirty="0"/>
              <a:t>The file upload input field on the Smartsheet page contains an icon, text, and a </a:t>
            </a:r>
            <a:r>
              <a:rPr lang="en-US" sz="1400" dirty="0" err="1"/>
              <a:t>url</a:t>
            </a:r>
            <a:r>
              <a:rPr lang="en-US" sz="1400" dirty="0"/>
              <a:t>.</a:t>
            </a:r>
          </a:p>
        </p:txBody>
      </p:sp>
      <p:cxnSp>
        <p:nvCxnSpPr>
          <p:cNvPr id="12" name="Straight Arrow Connector 11">
            <a:extLst>
              <a:ext uri="{FF2B5EF4-FFF2-40B4-BE49-F238E27FC236}">
                <a16:creationId xmlns:a16="http://schemas.microsoft.com/office/drawing/2014/main" id="{DCC511C2-4286-EB4F-1C90-822981600D2D}"/>
              </a:ext>
            </a:extLst>
          </p:cNvPr>
          <p:cNvCxnSpPr>
            <a:cxnSpLocks/>
          </p:cNvCxnSpPr>
          <p:nvPr/>
        </p:nvCxnSpPr>
        <p:spPr>
          <a:xfrm flipV="1">
            <a:off x="9350351" y="3973788"/>
            <a:ext cx="0" cy="7016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79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#1 – Button Sizing</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5</a:t>
            </a:fld>
            <a:endParaRPr lang="en-US" dirty="0"/>
          </a:p>
        </p:txBody>
      </p:sp>
      <p:pic>
        <p:nvPicPr>
          <p:cNvPr id="9" name="Picture 8">
            <a:extLst>
              <a:ext uri="{FF2B5EF4-FFF2-40B4-BE49-F238E27FC236}">
                <a16:creationId xmlns:a16="http://schemas.microsoft.com/office/drawing/2014/main" id="{3FECBC2C-E6BF-CA31-FB46-2B55145DD29B}"/>
              </a:ext>
            </a:extLst>
          </p:cNvPr>
          <p:cNvPicPr>
            <a:picLocks noChangeAspect="1"/>
          </p:cNvPicPr>
          <p:nvPr/>
        </p:nvPicPr>
        <p:blipFill>
          <a:blip r:embed="rId3"/>
          <a:srcRect t="10651" b="7845"/>
          <a:stretch/>
        </p:blipFill>
        <p:spPr>
          <a:xfrm>
            <a:off x="2351637" y="2150305"/>
            <a:ext cx="1049402" cy="351285"/>
          </a:xfrm>
          <a:prstGeom prst="rect">
            <a:avLst/>
          </a:prstGeom>
        </p:spPr>
      </p:pic>
      <p:pic>
        <p:nvPicPr>
          <p:cNvPr id="16" name="Picture 15">
            <a:extLst>
              <a:ext uri="{FF2B5EF4-FFF2-40B4-BE49-F238E27FC236}">
                <a16:creationId xmlns:a16="http://schemas.microsoft.com/office/drawing/2014/main" id="{052A2FA6-1EEF-5E12-F47B-0431B00E6938}"/>
              </a:ext>
            </a:extLst>
          </p:cNvPr>
          <p:cNvPicPr>
            <a:picLocks noChangeAspect="1"/>
          </p:cNvPicPr>
          <p:nvPr/>
        </p:nvPicPr>
        <p:blipFill>
          <a:blip r:embed="rId4"/>
          <a:srcRect t="8125"/>
          <a:stretch/>
        </p:blipFill>
        <p:spPr>
          <a:xfrm>
            <a:off x="3503445" y="2128916"/>
            <a:ext cx="1049403" cy="375416"/>
          </a:xfrm>
          <a:prstGeom prst="rect">
            <a:avLst/>
          </a:prstGeom>
        </p:spPr>
      </p:pic>
      <p:sp>
        <p:nvSpPr>
          <p:cNvPr id="56" name="Oval 55">
            <a:extLst>
              <a:ext uri="{FF2B5EF4-FFF2-40B4-BE49-F238E27FC236}">
                <a16:creationId xmlns:a16="http://schemas.microsoft.com/office/drawing/2014/main" id="{4A9248EB-DA46-EC9F-95FC-8542AD24DB13}"/>
              </a:ext>
            </a:extLst>
          </p:cNvPr>
          <p:cNvSpPr/>
          <p:nvPr/>
        </p:nvSpPr>
        <p:spPr>
          <a:xfrm>
            <a:off x="2098001" y="1845964"/>
            <a:ext cx="2810888" cy="14187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3E76BCF1-817E-F5FB-0EC7-0FD0FDF248D6}"/>
              </a:ext>
            </a:extLst>
          </p:cNvPr>
          <p:cNvCxnSpPr>
            <a:cxnSpLocks/>
          </p:cNvCxnSpPr>
          <p:nvPr/>
        </p:nvCxnSpPr>
        <p:spPr>
          <a:xfrm flipH="1" flipV="1">
            <a:off x="3743864" y="3262657"/>
            <a:ext cx="1859465" cy="106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3448D265-AB71-16BF-B374-0D341BA481EC}"/>
              </a:ext>
            </a:extLst>
          </p:cNvPr>
          <p:cNvPicPr>
            <a:picLocks noChangeAspect="1"/>
          </p:cNvPicPr>
          <p:nvPr/>
        </p:nvPicPr>
        <p:blipFill>
          <a:blip r:embed="rId5"/>
          <a:stretch>
            <a:fillRect/>
          </a:stretch>
        </p:blipFill>
        <p:spPr>
          <a:xfrm>
            <a:off x="7100670" y="2257649"/>
            <a:ext cx="1924319" cy="333422"/>
          </a:xfrm>
          <a:prstGeom prst="rect">
            <a:avLst/>
          </a:prstGeom>
        </p:spPr>
      </p:pic>
      <p:pic>
        <p:nvPicPr>
          <p:cNvPr id="4" name="Picture 3">
            <a:extLst>
              <a:ext uri="{FF2B5EF4-FFF2-40B4-BE49-F238E27FC236}">
                <a16:creationId xmlns:a16="http://schemas.microsoft.com/office/drawing/2014/main" id="{4777BE2D-161F-2B27-3F27-095CEA3F2FB8}"/>
              </a:ext>
            </a:extLst>
          </p:cNvPr>
          <p:cNvPicPr>
            <a:picLocks noChangeAspect="1"/>
          </p:cNvPicPr>
          <p:nvPr/>
        </p:nvPicPr>
        <p:blipFill>
          <a:blip r:embed="rId6"/>
          <a:stretch>
            <a:fillRect/>
          </a:stretch>
        </p:blipFill>
        <p:spPr>
          <a:xfrm>
            <a:off x="7243564" y="2695176"/>
            <a:ext cx="1638529" cy="333422"/>
          </a:xfrm>
          <a:prstGeom prst="rect">
            <a:avLst/>
          </a:prstGeom>
        </p:spPr>
      </p:pic>
      <p:pic>
        <p:nvPicPr>
          <p:cNvPr id="6" name="Picture 5">
            <a:extLst>
              <a:ext uri="{FF2B5EF4-FFF2-40B4-BE49-F238E27FC236}">
                <a16:creationId xmlns:a16="http://schemas.microsoft.com/office/drawing/2014/main" id="{064CC8C6-20A7-B0C3-E208-ACB146C464E0}"/>
              </a:ext>
            </a:extLst>
          </p:cNvPr>
          <p:cNvPicPr>
            <a:picLocks noChangeAspect="1"/>
          </p:cNvPicPr>
          <p:nvPr/>
        </p:nvPicPr>
        <p:blipFill>
          <a:blip r:embed="rId7"/>
          <a:stretch>
            <a:fillRect/>
          </a:stretch>
        </p:blipFill>
        <p:spPr>
          <a:xfrm>
            <a:off x="2439237" y="2616306"/>
            <a:ext cx="961802" cy="375977"/>
          </a:xfrm>
          <a:prstGeom prst="rect">
            <a:avLst/>
          </a:prstGeom>
        </p:spPr>
      </p:pic>
      <p:sp>
        <p:nvSpPr>
          <p:cNvPr id="8" name="Oval 7">
            <a:extLst>
              <a:ext uri="{FF2B5EF4-FFF2-40B4-BE49-F238E27FC236}">
                <a16:creationId xmlns:a16="http://schemas.microsoft.com/office/drawing/2014/main" id="{8AC290EF-F5A2-5E3D-CA59-44E52A4E2B83}"/>
              </a:ext>
            </a:extLst>
          </p:cNvPr>
          <p:cNvSpPr/>
          <p:nvPr/>
        </p:nvSpPr>
        <p:spPr>
          <a:xfrm>
            <a:off x="6685107" y="1979893"/>
            <a:ext cx="2810888" cy="12406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90B5ADC-BCE2-8B3C-5085-7F9B591FC2CB}"/>
              </a:ext>
            </a:extLst>
          </p:cNvPr>
          <p:cNvCxnSpPr>
            <a:cxnSpLocks/>
            <a:endCxn id="8" idx="4"/>
          </p:cNvCxnSpPr>
          <p:nvPr/>
        </p:nvCxnSpPr>
        <p:spPr>
          <a:xfrm flipV="1">
            <a:off x="5603329" y="3220536"/>
            <a:ext cx="2487222" cy="11067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8596E91-6D42-4B67-E25E-CD02D92657D6}"/>
              </a:ext>
            </a:extLst>
          </p:cNvPr>
          <p:cNvSpPr txBox="1"/>
          <p:nvPr/>
        </p:nvSpPr>
        <p:spPr>
          <a:xfrm>
            <a:off x="2580737" y="4327293"/>
            <a:ext cx="7030525" cy="523220"/>
          </a:xfrm>
          <a:prstGeom prst="rect">
            <a:avLst/>
          </a:prstGeom>
          <a:noFill/>
        </p:spPr>
        <p:txBody>
          <a:bodyPr wrap="square" rtlCol="0">
            <a:spAutoFit/>
          </a:bodyPr>
          <a:lstStyle/>
          <a:p>
            <a:r>
              <a:rPr lang="en-US" sz="1400" dirty="0"/>
              <a:t>The width of the buttons on the left are shorter than the buttons on the right. The width of the buttons on the right are also different from each other.</a:t>
            </a:r>
          </a:p>
        </p:txBody>
      </p:sp>
      <p:pic>
        <p:nvPicPr>
          <p:cNvPr id="14" name="Picture 13">
            <a:extLst>
              <a:ext uri="{FF2B5EF4-FFF2-40B4-BE49-F238E27FC236}">
                <a16:creationId xmlns:a16="http://schemas.microsoft.com/office/drawing/2014/main" id="{31D03AAF-AF91-5300-33C4-2D6E6D2EF1A6}"/>
              </a:ext>
            </a:extLst>
          </p:cNvPr>
          <p:cNvPicPr>
            <a:picLocks noChangeAspect="1"/>
          </p:cNvPicPr>
          <p:nvPr/>
        </p:nvPicPr>
        <p:blipFill>
          <a:blip r:embed="rId8"/>
          <a:stretch>
            <a:fillRect/>
          </a:stretch>
        </p:blipFill>
        <p:spPr>
          <a:xfrm>
            <a:off x="3533531" y="2570141"/>
            <a:ext cx="1019317" cy="428685"/>
          </a:xfrm>
          <a:prstGeom prst="rect">
            <a:avLst/>
          </a:prstGeom>
        </p:spPr>
      </p:pic>
    </p:spTree>
    <p:extLst>
      <p:ext uri="{BB962C8B-B14F-4D97-AF65-F5344CB8AC3E}">
        <p14:creationId xmlns:p14="http://schemas.microsoft.com/office/powerpoint/2010/main" val="2109758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Usability Issues Caused By UI Inconsistencies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50</a:t>
            </a:fld>
            <a:endParaRPr lang="en-US" dirty="0"/>
          </a:p>
        </p:txBody>
      </p:sp>
      <p:sp>
        <p:nvSpPr>
          <p:cNvPr id="3" name="TextBox 2">
            <a:extLst>
              <a:ext uri="{FF2B5EF4-FFF2-40B4-BE49-F238E27FC236}">
                <a16:creationId xmlns:a16="http://schemas.microsoft.com/office/drawing/2014/main" id="{D940B9F6-5742-016B-5C11-E943DB78FC43}"/>
              </a:ext>
            </a:extLst>
          </p:cNvPr>
          <p:cNvSpPr txBox="1"/>
          <p:nvPr/>
        </p:nvSpPr>
        <p:spPr>
          <a:xfrm>
            <a:off x="858420" y="1924932"/>
            <a:ext cx="9273396" cy="3354765"/>
          </a:xfrm>
          <a:prstGeom prst="rect">
            <a:avLst/>
          </a:prstGeom>
          <a:noFill/>
        </p:spPr>
        <p:txBody>
          <a:bodyPr wrap="square" rtlCol="0">
            <a:spAutoFit/>
          </a:bodyPr>
          <a:lstStyle/>
          <a:p>
            <a:r>
              <a:rPr lang="en-US" dirty="0"/>
              <a:t>Inconsistent UI functionality and design can lead to the following usability issues listed below: </a:t>
            </a:r>
          </a:p>
          <a:p>
            <a:endParaRPr lang="en-US" dirty="0"/>
          </a:p>
          <a:p>
            <a:pPr marL="285750" indent="-285750">
              <a:buFont typeface="Arial" panose="020B0604020202020204" pitchFamily="34" charset="0"/>
              <a:buChar char="•"/>
            </a:pPr>
            <a:r>
              <a:rPr lang="en-US" dirty="0"/>
              <a:t>High chances of user error  </a:t>
            </a:r>
          </a:p>
          <a:p>
            <a:pPr marL="742950" lvl="1" indent="-285750">
              <a:buFont typeface="Arial" panose="020B0604020202020204" pitchFamily="34" charset="0"/>
              <a:buChar char="•"/>
            </a:pPr>
            <a:r>
              <a:rPr lang="en-US" sz="1600" dirty="0"/>
              <a:t>Users may mistake the blue “Exit” and “Cancel” buttons as performing an action.</a:t>
            </a:r>
          </a:p>
          <a:p>
            <a:pPr marL="285750" indent="-285750">
              <a:buFont typeface="Arial" panose="020B0604020202020204" pitchFamily="34" charset="0"/>
              <a:buChar char="•"/>
            </a:pPr>
            <a:r>
              <a:rPr lang="en-US" dirty="0"/>
              <a:t>High chances of confusion and frustration</a:t>
            </a:r>
          </a:p>
          <a:p>
            <a:pPr marL="742950" lvl="1" indent="-285750">
              <a:buFont typeface="Arial" panose="020B0604020202020204" pitchFamily="34" charset="0"/>
              <a:buChar char="•"/>
            </a:pPr>
            <a:r>
              <a:rPr lang="en-US" sz="1600" dirty="0"/>
              <a:t>Users will not use this web platform due to the clutter. </a:t>
            </a:r>
          </a:p>
          <a:p>
            <a:pPr marL="285750" indent="-285750">
              <a:buFont typeface="Arial" panose="020B0604020202020204" pitchFamily="34" charset="0"/>
              <a:buChar char="•"/>
            </a:pPr>
            <a:r>
              <a:rPr lang="en-US" dirty="0"/>
              <a:t>Longer task completion rate amongst users</a:t>
            </a:r>
          </a:p>
          <a:p>
            <a:pPr marL="742950" lvl="1" indent="-285750">
              <a:buFont typeface="Arial" panose="020B0604020202020204" pitchFamily="34" charset="0"/>
              <a:buChar char="•"/>
            </a:pPr>
            <a:r>
              <a:rPr lang="en-US" sz="1600" dirty="0"/>
              <a:t>Users will take longer completing tasks due to design inconsistencies and UI clutter.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7365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Recommendations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51</a:t>
            </a:fld>
            <a:endParaRPr lang="en-US" dirty="0"/>
          </a:p>
        </p:txBody>
      </p:sp>
      <p:sp>
        <p:nvSpPr>
          <p:cNvPr id="3" name="TextBox 2">
            <a:extLst>
              <a:ext uri="{FF2B5EF4-FFF2-40B4-BE49-F238E27FC236}">
                <a16:creationId xmlns:a16="http://schemas.microsoft.com/office/drawing/2014/main" id="{D940B9F6-5742-016B-5C11-E943DB78FC43}"/>
              </a:ext>
            </a:extLst>
          </p:cNvPr>
          <p:cNvSpPr txBox="1"/>
          <p:nvPr/>
        </p:nvSpPr>
        <p:spPr>
          <a:xfrm>
            <a:off x="858420" y="1442506"/>
            <a:ext cx="9273396"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E77C91C-CE39-A1EB-ADE7-FA8C7493A6A2}"/>
              </a:ext>
            </a:extLst>
          </p:cNvPr>
          <p:cNvSpPr txBox="1"/>
          <p:nvPr/>
        </p:nvSpPr>
        <p:spPr>
          <a:xfrm>
            <a:off x="948906" y="1932317"/>
            <a:ext cx="9937630" cy="1938992"/>
          </a:xfrm>
          <a:prstGeom prst="rect">
            <a:avLst/>
          </a:prstGeom>
          <a:noFill/>
        </p:spPr>
        <p:txBody>
          <a:bodyPr wrap="square" rtlCol="0">
            <a:spAutoFit/>
          </a:bodyPr>
          <a:lstStyle/>
          <a:p>
            <a:r>
              <a:rPr lang="en-US" dirty="0"/>
              <a:t>By applying these UI best practices, the ADAPT Web Platform UI will be effective for many users. They are listed below: </a:t>
            </a:r>
          </a:p>
          <a:p>
            <a:endParaRPr lang="en-US" dirty="0"/>
          </a:p>
          <a:p>
            <a:pPr marL="285750" indent="-285750">
              <a:buFont typeface="Arial" panose="020B0604020202020204" pitchFamily="34" charset="0"/>
              <a:buChar char="•"/>
            </a:pPr>
            <a:r>
              <a:rPr lang="en-US" dirty="0"/>
              <a:t>Declutter the user interface </a:t>
            </a:r>
          </a:p>
          <a:p>
            <a:pPr marL="742950" lvl="1" indent="-285750">
              <a:buFont typeface="Arial" panose="020B0604020202020204" pitchFamily="34" charset="0"/>
              <a:buChar char="•"/>
            </a:pPr>
            <a:r>
              <a:rPr lang="en-US" sz="1600" dirty="0"/>
              <a:t>Only include items that are important for the user interface. </a:t>
            </a:r>
          </a:p>
          <a:p>
            <a:pPr marL="285750" indent="-285750">
              <a:buFont typeface="Arial" panose="020B0604020202020204" pitchFamily="34" charset="0"/>
              <a:buChar char="•"/>
            </a:pPr>
            <a:r>
              <a:rPr lang="en-US" sz="1600" dirty="0"/>
              <a:t>Buttons, </a:t>
            </a:r>
            <a:r>
              <a:rPr lang="en-US" sz="1600" dirty="0" err="1"/>
              <a:t>urls</a:t>
            </a:r>
            <a:r>
              <a:rPr lang="en-US" sz="1600" dirty="0"/>
              <a:t>/links, text, input fields, navbars, icons, and selection pills need to be consistent. </a:t>
            </a:r>
          </a:p>
          <a:p>
            <a:pPr marL="742950" lvl="1" indent="-285750">
              <a:buFont typeface="Arial" panose="020B0604020202020204" pitchFamily="34" charset="0"/>
              <a:buChar char="•"/>
            </a:pPr>
            <a:r>
              <a:rPr lang="en-US" sz="1600" dirty="0"/>
              <a:t>Users expect for UI elements to be consistent across any UI they’re interacting with.</a:t>
            </a:r>
          </a:p>
        </p:txBody>
      </p:sp>
    </p:spTree>
    <p:extLst>
      <p:ext uri="{BB962C8B-B14F-4D97-AF65-F5344CB8AC3E}">
        <p14:creationId xmlns:p14="http://schemas.microsoft.com/office/powerpoint/2010/main" val="208747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804328"/>
            <a:ext cx="10742337" cy="510200"/>
          </a:xfrm>
        </p:spPr>
        <p:txBody>
          <a:bodyPr>
            <a:normAutofit/>
          </a:bodyPr>
          <a:lstStyle/>
          <a:p>
            <a:r>
              <a:rPr lang="en-US" dirty="0"/>
              <a:t>Link to UI Inventory</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761539" y="6187132"/>
            <a:ext cx="987552" cy="365125"/>
          </a:xfrm>
        </p:spPr>
        <p:txBody>
          <a:bodyPr/>
          <a:lstStyle/>
          <a:p>
            <a:fld id="{A49DFD55-3C28-40EF-9E31-A92D2E4017FF}" type="slidenum">
              <a:rPr lang="en-US" smtClean="0"/>
              <a:pPr/>
              <a:t>52</a:t>
            </a:fld>
            <a:endParaRPr lang="en-US" dirty="0"/>
          </a:p>
        </p:txBody>
      </p:sp>
      <p:sp>
        <p:nvSpPr>
          <p:cNvPr id="3" name="TextBox 2">
            <a:extLst>
              <a:ext uri="{FF2B5EF4-FFF2-40B4-BE49-F238E27FC236}">
                <a16:creationId xmlns:a16="http://schemas.microsoft.com/office/drawing/2014/main" id="{D940B9F6-5742-016B-5C11-E943DB78FC43}"/>
              </a:ext>
            </a:extLst>
          </p:cNvPr>
          <p:cNvSpPr txBox="1"/>
          <p:nvPr/>
        </p:nvSpPr>
        <p:spPr>
          <a:xfrm>
            <a:off x="957533" y="1414732"/>
            <a:ext cx="9273396" cy="646331"/>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Figma UI Inventory</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38185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dirty="0"/>
              <a:t>UI Recommendations - Brainstorm</a:t>
            </a:r>
          </a:p>
        </p:txBody>
      </p:sp>
    </p:spTree>
    <p:extLst>
      <p:ext uri="{BB962C8B-B14F-4D97-AF65-F5344CB8AC3E}">
        <p14:creationId xmlns:p14="http://schemas.microsoft.com/office/powerpoint/2010/main" val="2428903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851974" y="21284"/>
            <a:ext cx="7288282" cy="569363"/>
          </a:xfrm>
        </p:spPr>
        <p:txBody>
          <a:bodyPr/>
          <a:lstStyle/>
          <a:p>
            <a:r>
              <a:rPr lang="en-US" dirty="0"/>
              <a:t>Overview of UI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54</a:t>
            </a:fld>
            <a:endParaRPr lang="en-US" dirty="0"/>
          </a:p>
        </p:txBody>
      </p:sp>
      <p:sp>
        <p:nvSpPr>
          <p:cNvPr id="5" name="TextBox 4">
            <a:extLst>
              <a:ext uri="{FF2B5EF4-FFF2-40B4-BE49-F238E27FC236}">
                <a16:creationId xmlns:a16="http://schemas.microsoft.com/office/drawing/2014/main" id="{61C836B0-98AD-6EB3-7072-627E652BC68F}"/>
              </a:ext>
            </a:extLst>
          </p:cNvPr>
          <p:cNvSpPr txBox="1"/>
          <p:nvPr/>
        </p:nvSpPr>
        <p:spPr>
          <a:xfrm>
            <a:off x="1835312" y="1166842"/>
            <a:ext cx="8521376" cy="4801314"/>
          </a:xfrm>
          <a:prstGeom prst="rect">
            <a:avLst/>
          </a:prstGeom>
          <a:noFill/>
        </p:spPr>
        <p:txBody>
          <a:bodyPr wrap="square" rtlCol="0">
            <a:spAutoFit/>
          </a:bodyPr>
          <a:lstStyle/>
          <a:p>
            <a:r>
              <a:rPr lang="en-US" dirty="0"/>
              <a:t>Below are my UI recommendations: </a:t>
            </a:r>
          </a:p>
          <a:p>
            <a:endParaRPr lang="en-US" dirty="0"/>
          </a:p>
          <a:p>
            <a:pPr marL="285750" indent="-285750">
              <a:buFont typeface="Arial" panose="020B0604020202020204" pitchFamily="34" charset="0"/>
              <a:buChar char="•"/>
            </a:pPr>
            <a:r>
              <a:rPr lang="en-US" dirty="0"/>
              <a:t>Decrease the amount of clutter in the user interface </a:t>
            </a:r>
          </a:p>
          <a:p>
            <a:pPr marL="742950" lvl="1" indent="-285750">
              <a:buFont typeface="Arial" panose="020B0604020202020204" pitchFamily="34" charset="0"/>
              <a:buChar char="•"/>
            </a:pPr>
            <a:r>
              <a:rPr lang="en-US" dirty="0"/>
              <a:t>Not placing many icons alongside text – using icons for visual display information and clickable functionality (sparingly)</a:t>
            </a:r>
          </a:p>
          <a:p>
            <a:pPr marL="285750" indent="-285750">
              <a:buFont typeface="Arial" panose="020B0604020202020204" pitchFamily="34" charset="0"/>
              <a:buChar char="•"/>
            </a:pPr>
            <a:r>
              <a:rPr lang="en-US" dirty="0"/>
              <a:t>Incorporate accessibility into your UI</a:t>
            </a:r>
          </a:p>
          <a:p>
            <a:pPr marL="742950" lvl="1" indent="-285750">
              <a:buFont typeface="Arial" panose="020B0604020202020204" pitchFamily="34" charset="0"/>
              <a:buChar char="•"/>
            </a:pPr>
            <a:r>
              <a:rPr lang="en-US" dirty="0"/>
              <a:t>Using black and white color schemes for text</a:t>
            </a:r>
          </a:p>
          <a:p>
            <a:pPr marL="285750" indent="-285750">
              <a:buFont typeface="Arial" panose="020B0604020202020204" pitchFamily="34" charset="0"/>
              <a:buChar char="•"/>
            </a:pPr>
            <a:r>
              <a:rPr lang="en-US" dirty="0"/>
              <a:t>Specified buttons for specified actions: </a:t>
            </a:r>
          </a:p>
          <a:p>
            <a:pPr marL="742950" lvl="1" indent="-285750">
              <a:buFont typeface="Arial" panose="020B0604020202020204" pitchFamily="34" charset="0"/>
              <a:buChar char="•"/>
            </a:pPr>
            <a:r>
              <a:rPr lang="en-US" dirty="0"/>
              <a:t>Blue buttons for performing an action</a:t>
            </a:r>
          </a:p>
          <a:p>
            <a:pPr marL="742950" lvl="1" indent="-285750">
              <a:buFont typeface="Arial" panose="020B0604020202020204" pitchFamily="34" charset="0"/>
              <a:buChar char="•"/>
            </a:pPr>
            <a:r>
              <a:rPr lang="en-US" dirty="0"/>
              <a:t>Red buttons for stopping an action</a:t>
            </a:r>
          </a:p>
          <a:p>
            <a:pPr marL="742950" lvl="1" indent="-285750">
              <a:buFont typeface="Arial" panose="020B0604020202020204" pitchFamily="34" charset="0"/>
              <a:buChar char="•"/>
            </a:pPr>
            <a:r>
              <a:rPr lang="en-US" dirty="0"/>
              <a:t>Gray buttons for disabling </a:t>
            </a:r>
          </a:p>
          <a:p>
            <a:pPr marL="285750" indent="-285750">
              <a:buFont typeface="Arial" panose="020B0604020202020204" pitchFamily="34" charset="0"/>
              <a:buChar char="•"/>
            </a:pPr>
            <a:r>
              <a:rPr lang="en-US" dirty="0"/>
              <a:t>Have consistency for UI Elements</a:t>
            </a:r>
          </a:p>
          <a:p>
            <a:pPr marL="742950" lvl="1" indent="-285750">
              <a:buFont typeface="Arial" panose="020B0604020202020204" pitchFamily="34" charset="0"/>
              <a:buChar char="•"/>
            </a:pPr>
            <a:r>
              <a:rPr lang="en-US" dirty="0"/>
              <a:t>Consistent sizes and shapes for UI elements such as text, buttons, input fields, and selection pills. </a:t>
            </a:r>
          </a:p>
          <a:p>
            <a:pPr marL="742950" lvl="1" indent="-285750">
              <a:buFont typeface="Arial" panose="020B0604020202020204" pitchFamily="34" charset="0"/>
              <a:buChar char="•"/>
            </a:pPr>
            <a:r>
              <a:rPr lang="en-US" dirty="0"/>
              <a:t>Consistent functionality for buttons and links/URLs.</a:t>
            </a:r>
          </a:p>
          <a:p>
            <a:pPr marL="742950" lvl="1" indent="-285750">
              <a:buFont typeface="Arial" panose="020B0604020202020204" pitchFamily="34" charset="0"/>
              <a:buChar char="•"/>
            </a:pPr>
            <a:r>
              <a:rPr lang="en-US" dirty="0"/>
              <a:t>Have consistent functionality for error text – should display when the wrong action occurs.</a:t>
            </a:r>
          </a:p>
        </p:txBody>
      </p:sp>
    </p:spTree>
    <p:extLst>
      <p:ext uri="{BB962C8B-B14F-4D97-AF65-F5344CB8AC3E}">
        <p14:creationId xmlns:p14="http://schemas.microsoft.com/office/powerpoint/2010/main" val="1564005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319926" y="3657600"/>
            <a:ext cx="6872074" cy="3200400"/>
          </a:xfrm>
        </p:spPr>
        <p:txBody>
          <a:bodyPr anchor="ctr"/>
          <a:lstStyle/>
          <a:p>
            <a:r>
              <a:rPr lang="en-US" dirty="0"/>
              <a:t>Text UI Recommendations</a:t>
            </a:r>
          </a:p>
        </p:txBody>
      </p:sp>
    </p:spTree>
    <p:extLst>
      <p:ext uri="{BB962C8B-B14F-4D97-AF65-F5344CB8AC3E}">
        <p14:creationId xmlns:p14="http://schemas.microsoft.com/office/powerpoint/2010/main" val="931312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196366" y="482121"/>
            <a:ext cx="7288282" cy="569363"/>
          </a:xfrm>
        </p:spPr>
        <p:txBody>
          <a:bodyPr/>
          <a:lstStyle/>
          <a:p>
            <a:r>
              <a:rPr lang="en-US" dirty="0"/>
              <a:t>Header Text UI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56</a:t>
            </a:fld>
            <a:endParaRPr lang="en-US" dirty="0"/>
          </a:p>
        </p:txBody>
      </p:sp>
      <p:sp>
        <p:nvSpPr>
          <p:cNvPr id="7" name="TextBox 6">
            <a:extLst>
              <a:ext uri="{FF2B5EF4-FFF2-40B4-BE49-F238E27FC236}">
                <a16:creationId xmlns:a16="http://schemas.microsoft.com/office/drawing/2014/main" id="{A2CC4296-A0E5-4886-4D1D-5D0F7BD25093}"/>
              </a:ext>
            </a:extLst>
          </p:cNvPr>
          <p:cNvSpPr txBox="1"/>
          <p:nvPr/>
        </p:nvSpPr>
        <p:spPr>
          <a:xfrm>
            <a:off x="750585" y="1165097"/>
            <a:ext cx="9782355" cy="2169825"/>
          </a:xfrm>
          <a:prstGeom prst="rect">
            <a:avLst/>
          </a:prstGeom>
          <a:noFill/>
        </p:spPr>
        <p:txBody>
          <a:bodyPr wrap="square">
            <a:spAutoFit/>
          </a:bodyPr>
          <a:lstStyle/>
          <a:p>
            <a:pPr algn="ctr"/>
            <a:br>
              <a:rPr lang="en-US" sz="6000" dirty="0"/>
            </a:br>
            <a:r>
              <a:rPr lang="en-US" sz="7500" b="1" dirty="0">
                <a:effectLst/>
                <a:latin typeface="Arial" panose="020B0604020202020204" pitchFamily="34" charset="0"/>
                <a:cs typeface="Arial" panose="020B0604020202020204" pitchFamily="34" charset="0"/>
              </a:rPr>
              <a:t>This is a </a:t>
            </a:r>
            <a:r>
              <a:rPr lang="en-US" sz="7500" b="1" dirty="0">
                <a:latin typeface="Arial" panose="020B0604020202020204" pitchFamily="34" charset="0"/>
                <a:cs typeface="Arial" panose="020B0604020202020204" pitchFamily="34" charset="0"/>
              </a:rPr>
              <a:t>P</a:t>
            </a:r>
            <a:r>
              <a:rPr lang="en-US" sz="7500" b="1" dirty="0">
                <a:effectLst/>
                <a:latin typeface="Arial" panose="020B0604020202020204" pitchFamily="34" charset="0"/>
                <a:cs typeface="Arial" panose="020B0604020202020204" pitchFamily="34" charset="0"/>
              </a:rPr>
              <a:t>aragraph</a:t>
            </a:r>
            <a:endParaRPr lang="en-US" sz="7500" dirty="0">
              <a:latin typeface="Arial" panose="020B0604020202020204" pitchFamily="34" charset="0"/>
              <a:cs typeface="Arial" panose="020B0604020202020204" pitchFamily="34" charset="0"/>
            </a:endParaRPr>
          </a:p>
        </p:txBody>
      </p:sp>
      <p:cxnSp>
        <p:nvCxnSpPr>
          <p:cNvPr id="3" name="Straight Arrow Connector 2">
            <a:extLst>
              <a:ext uri="{FF2B5EF4-FFF2-40B4-BE49-F238E27FC236}">
                <a16:creationId xmlns:a16="http://schemas.microsoft.com/office/drawing/2014/main" id="{A1E71A97-3FA5-78D9-CBDB-08C9C482E0D4}"/>
              </a:ext>
            </a:extLst>
          </p:cNvPr>
          <p:cNvCxnSpPr>
            <a:cxnSpLocks/>
          </p:cNvCxnSpPr>
          <p:nvPr/>
        </p:nvCxnSpPr>
        <p:spPr>
          <a:xfrm flipV="1">
            <a:off x="5429448" y="3132499"/>
            <a:ext cx="0" cy="9990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1DD15A-DBC1-00D2-E204-46FE0893A386}"/>
              </a:ext>
            </a:extLst>
          </p:cNvPr>
          <p:cNvSpPr txBox="1"/>
          <p:nvPr/>
        </p:nvSpPr>
        <p:spPr>
          <a:xfrm>
            <a:off x="4254360" y="4131512"/>
            <a:ext cx="2350176"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h1 (font-size: 70px)</a:t>
            </a:r>
          </a:p>
        </p:txBody>
      </p:sp>
    </p:spTree>
    <p:extLst>
      <p:ext uri="{BB962C8B-B14F-4D97-AF65-F5344CB8AC3E}">
        <p14:creationId xmlns:p14="http://schemas.microsoft.com/office/powerpoint/2010/main" val="3571516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270326" y="524073"/>
            <a:ext cx="7288282" cy="569363"/>
          </a:xfrm>
        </p:spPr>
        <p:txBody>
          <a:bodyPr>
            <a:normAutofit/>
          </a:bodyPr>
          <a:lstStyle/>
          <a:p>
            <a:r>
              <a:rPr lang="en-US" dirty="0" err="1"/>
              <a:t>Subheader</a:t>
            </a:r>
            <a:r>
              <a:rPr lang="en-US" dirty="0"/>
              <a:t> Text UI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57</a:t>
            </a:fld>
            <a:endParaRPr lang="en-US" dirty="0"/>
          </a:p>
        </p:txBody>
      </p:sp>
      <p:sp>
        <p:nvSpPr>
          <p:cNvPr id="7" name="TextBox 6">
            <a:extLst>
              <a:ext uri="{FF2B5EF4-FFF2-40B4-BE49-F238E27FC236}">
                <a16:creationId xmlns:a16="http://schemas.microsoft.com/office/drawing/2014/main" id="{A2CC4296-A0E5-4886-4D1D-5D0F7BD25093}"/>
              </a:ext>
            </a:extLst>
          </p:cNvPr>
          <p:cNvSpPr txBox="1"/>
          <p:nvPr/>
        </p:nvSpPr>
        <p:spPr>
          <a:xfrm>
            <a:off x="277399" y="1042479"/>
            <a:ext cx="8460641" cy="1846659"/>
          </a:xfrm>
          <a:prstGeom prst="rect">
            <a:avLst/>
          </a:prstGeom>
          <a:noFill/>
        </p:spPr>
        <p:txBody>
          <a:bodyPr wrap="square">
            <a:spAutoFit/>
          </a:bodyPr>
          <a:lstStyle/>
          <a:p>
            <a:pPr algn="ctr"/>
            <a:br>
              <a:rPr lang="en-US" sz="6000" dirty="0"/>
            </a:br>
            <a:r>
              <a:rPr lang="en-US" sz="5500" b="1" dirty="0">
                <a:effectLst/>
                <a:latin typeface="Arial" panose="020B0604020202020204" pitchFamily="34" charset="0"/>
                <a:cs typeface="Arial" panose="020B0604020202020204" pitchFamily="34" charset="0"/>
              </a:rPr>
              <a:t>This is a </a:t>
            </a:r>
            <a:r>
              <a:rPr lang="en-US" sz="5500" b="1" dirty="0">
                <a:latin typeface="Arial" panose="020B0604020202020204" pitchFamily="34" charset="0"/>
                <a:cs typeface="Arial" panose="020B0604020202020204" pitchFamily="34" charset="0"/>
              </a:rPr>
              <a:t>P</a:t>
            </a:r>
            <a:r>
              <a:rPr lang="en-US" sz="5500" b="1" dirty="0">
                <a:effectLst/>
                <a:latin typeface="Arial" panose="020B0604020202020204" pitchFamily="34" charset="0"/>
                <a:cs typeface="Arial" panose="020B0604020202020204" pitchFamily="34" charset="0"/>
              </a:rPr>
              <a:t>aragraph</a:t>
            </a:r>
            <a:endParaRPr lang="en-US" sz="55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695581BE-B1E3-70D9-0510-004F058550A2}"/>
              </a:ext>
            </a:extLst>
          </p:cNvPr>
          <p:cNvCxnSpPr>
            <a:cxnSpLocks/>
          </p:cNvCxnSpPr>
          <p:nvPr/>
        </p:nvCxnSpPr>
        <p:spPr>
          <a:xfrm flipH="1">
            <a:off x="7763405" y="2525803"/>
            <a:ext cx="12240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29585A-467C-F0C9-D14F-EFFBCF1EDB5E}"/>
              </a:ext>
            </a:extLst>
          </p:cNvPr>
          <p:cNvSpPr txBox="1"/>
          <p:nvPr/>
        </p:nvSpPr>
        <p:spPr>
          <a:xfrm>
            <a:off x="8558608" y="2371155"/>
            <a:ext cx="2350176"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h2 (font-size: 64px)</a:t>
            </a:r>
          </a:p>
        </p:txBody>
      </p:sp>
      <p:sp>
        <p:nvSpPr>
          <p:cNvPr id="10" name="TextBox 9">
            <a:extLst>
              <a:ext uri="{FF2B5EF4-FFF2-40B4-BE49-F238E27FC236}">
                <a16:creationId xmlns:a16="http://schemas.microsoft.com/office/drawing/2014/main" id="{C5C98EAB-7883-57F8-011A-CE28C4DDB1F1}"/>
              </a:ext>
            </a:extLst>
          </p:cNvPr>
          <p:cNvSpPr txBox="1"/>
          <p:nvPr/>
        </p:nvSpPr>
        <p:spPr>
          <a:xfrm>
            <a:off x="277399" y="1802152"/>
            <a:ext cx="8460641" cy="1769715"/>
          </a:xfrm>
          <a:prstGeom prst="rect">
            <a:avLst/>
          </a:prstGeom>
          <a:noFill/>
        </p:spPr>
        <p:txBody>
          <a:bodyPr wrap="square">
            <a:spAutoFit/>
          </a:bodyPr>
          <a:lstStyle/>
          <a:p>
            <a:pPr algn="ctr"/>
            <a:br>
              <a:rPr lang="en-US" sz="6000" dirty="0"/>
            </a:br>
            <a:r>
              <a:rPr lang="en-US" sz="4900" b="1" dirty="0">
                <a:effectLst/>
                <a:latin typeface="Arial" panose="020B0604020202020204" pitchFamily="34" charset="0"/>
                <a:cs typeface="Arial" panose="020B0604020202020204" pitchFamily="34" charset="0"/>
              </a:rPr>
              <a:t>This is a </a:t>
            </a:r>
            <a:r>
              <a:rPr lang="en-US" sz="4900" b="1" dirty="0">
                <a:latin typeface="Arial" panose="020B0604020202020204" pitchFamily="34" charset="0"/>
                <a:cs typeface="Arial" panose="020B0604020202020204" pitchFamily="34" charset="0"/>
              </a:rPr>
              <a:t>P</a:t>
            </a:r>
            <a:r>
              <a:rPr lang="en-US" sz="4900" b="1" dirty="0">
                <a:effectLst/>
                <a:latin typeface="Arial" panose="020B0604020202020204" pitchFamily="34" charset="0"/>
                <a:cs typeface="Arial" panose="020B0604020202020204" pitchFamily="34" charset="0"/>
              </a:rPr>
              <a:t>aragraph</a:t>
            </a:r>
            <a:endParaRPr lang="en-US" sz="49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F279109-B9E2-53B3-D743-D8D07751091A}"/>
              </a:ext>
            </a:extLst>
          </p:cNvPr>
          <p:cNvSpPr txBox="1"/>
          <p:nvPr/>
        </p:nvSpPr>
        <p:spPr>
          <a:xfrm>
            <a:off x="8375432" y="3061144"/>
            <a:ext cx="2126792"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h3 (font-size: 49px)</a:t>
            </a:r>
          </a:p>
        </p:txBody>
      </p:sp>
      <p:cxnSp>
        <p:nvCxnSpPr>
          <p:cNvPr id="12" name="Straight Arrow Connector 11">
            <a:extLst>
              <a:ext uri="{FF2B5EF4-FFF2-40B4-BE49-F238E27FC236}">
                <a16:creationId xmlns:a16="http://schemas.microsoft.com/office/drawing/2014/main" id="{5DDA7DE5-41DB-210C-1306-1390B27A1AF7}"/>
              </a:ext>
            </a:extLst>
          </p:cNvPr>
          <p:cNvCxnSpPr>
            <a:cxnSpLocks/>
          </p:cNvCxnSpPr>
          <p:nvPr/>
        </p:nvCxnSpPr>
        <p:spPr>
          <a:xfrm flipH="1">
            <a:off x="7333673" y="3220854"/>
            <a:ext cx="13705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4EDBC5-6715-ABF5-53D9-4EBA420BFB07}"/>
              </a:ext>
            </a:extLst>
          </p:cNvPr>
          <p:cNvSpPr txBox="1"/>
          <p:nvPr/>
        </p:nvSpPr>
        <p:spPr>
          <a:xfrm>
            <a:off x="97967" y="2538996"/>
            <a:ext cx="8460641" cy="1615827"/>
          </a:xfrm>
          <a:prstGeom prst="rect">
            <a:avLst/>
          </a:prstGeom>
          <a:noFill/>
        </p:spPr>
        <p:txBody>
          <a:bodyPr wrap="square">
            <a:spAutoFit/>
          </a:bodyPr>
          <a:lstStyle/>
          <a:p>
            <a:pPr algn="ctr"/>
            <a:br>
              <a:rPr lang="en-US" sz="6000" dirty="0"/>
            </a:br>
            <a:r>
              <a:rPr lang="en-US" sz="3900" b="1" dirty="0">
                <a:effectLst/>
                <a:latin typeface="Arial" panose="020B0604020202020204" pitchFamily="34" charset="0"/>
                <a:cs typeface="Arial" panose="020B0604020202020204" pitchFamily="34" charset="0"/>
              </a:rPr>
              <a:t>This is a </a:t>
            </a:r>
            <a:r>
              <a:rPr lang="en-US" sz="3900" b="1" dirty="0">
                <a:latin typeface="Arial" panose="020B0604020202020204" pitchFamily="34" charset="0"/>
                <a:cs typeface="Arial" panose="020B0604020202020204" pitchFamily="34" charset="0"/>
              </a:rPr>
              <a:t>P</a:t>
            </a:r>
            <a:r>
              <a:rPr lang="en-US" sz="3900" b="1" dirty="0">
                <a:effectLst/>
                <a:latin typeface="Arial" panose="020B0604020202020204" pitchFamily="34" charset="0"/>
                <a:cs typeface="Arial" panose="020B0604020202020204" pitchFamily="34" charset="0"/>
              </a:rPr>
              <a:t>aragraph</a:t>
            </a:r>
            <a:endParaRPr lang="en-US" sz="39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C4BCB8B-963D-DC7A-4E2C-CD23DDCF1E7C}"/>
              </a:ext>
            </a:extLst>
          </p:cNvPr>
          <p:cNvSpPr txBox="1"/>
          <p:nvPr/>
        </p:nvSpPr>
        <p:spPr>
          <a:xfrm>
            <a:off x="7333673" y="3684991"/>
            <a:ext cx="2484765"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h4 (font-size: 39px)</a:t>
            </a:r>
          </a:p>
        </p:txBody>
      </p:sp>
      <p:cxnSp>
        <p:nvCxnSpPr>
          <p:cNvPr id="17" name="Straight Arrow Connector 16">
            <a:extLst>
              <a:ext uri="{FF2B5EF4-FFF2-40B4-BE49-F238E27FC236}">
                <a16:creationId xmlns:a16="http://schemas.microsoft.com/office/drawing/2014/main" id="{A1F86346-047E-3E4D-F934-C0AAFD245296}"/>
              </a:ext>
            </a:extLst>
          </p:cNvPr>
          <p:cNvCxnSpPr>
            <a:cxnSpLocks/>
          </p:cNvCxnSpPr>
          <p:nvPr/>
        </p:nvCxnSpPr>
        <p:spPr>
          <a:xfrm flipH="1">
            <a:off x="6604068" y="3835491"/>
            <a:ext cx="12240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05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161691" y="714014"/>
            <a:ext cx="7288282" cy="569363"/>
          </a:xfrm>
        </p:spPr>
        <p:txBody>
          <a:bodyPr>
            <a:normAutofit/>
          </a:bodyPr>
          <a:lstStyle/>
          <a:p>
            <a:r>
              <a:rPr lang="en-US" dirty="0"/>
              <a:t>Paragraph Text UI Recommendation (s)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58</a:t>
            </a:fld>
            <a:endParaRPr lang="en-US" dirty="0"/>
          </a:p>
        </p:txBody>
      </p:sp>
      <p:sp>
        <p:nvSpPr>
          <p:cNvPr id="7" name="TextBox 6">
            <a:extLst>
              <a:ext uri="{FF2B5EF4-FFF2-40B4-BE49-F238E27FC236}">
                <a16:creationId xmlns:a16="http://schemas.microsoft.com/office/drawing/2014/main" id="{A2CC4296-A0E5-4886-4D1D-5D0F7BD25093}"/>
              </a:ext>
            </a:extLst>
          </p:cNvPr>
          <p:cNvSpPr txBox="1"/>
          <p:nvPr/>
        </p:nvSpPr>
        <p:spPr>
          <a:xfrm>
            <a:off x="1161692" y="2122437"/>
            <a:ext cx="9580200" cy="2308324"/>
          </a:xfrm>
          <a:prstGeom prst="rect">
            <a:avLst/>
          </a:prstGeom>
          <a:noFill/>
        </p:spPr>
        <p:txBody>
          <a:bodyPr wrap="square">
            <a:spAutoFit/>
          </a:bodyPr>
          <a:lstStyle/>
          <a:p>
            <a:r>
              <a:rPr lang="en-US" sz="1600" dirty="0">
                <a:effectLst/>
              </a:rPr>
              <a:t>Lorem ipsum dolor sit </a:t>
            </a:r>
            <a:r>
              <a:rPr lang="en-US" sz="1600" dirty="0" err="1">
                <a:effectLst/>
              </a:rPr>
              <a:t>amet</a:t>
            </a:r>
            <a:r>
              <a:rPr lang="en-US" sz="1600" dirty="0">
                <a:effectLst/>
              </a:rPr>
              <a:t>, </a:t>
            </a:r>
            <a:r>
              <a:rPr lang="en-US" sz="1600" dirty="0" err="1">
                <a:effectLst/>
              </a:rPr>
              <a:t>consectetur</a:t>
            </a:r>
            <a:r>
              <a:rPr lang="en-US" sz="1600" dirty="0">
                <a:effectLst/>
              </a:rPr>
              <a:t> </a:t>
            </a:r>
            <a:r>
              <a:rPr lang="en-US" sz="1600" dirty="0" err="1">
                <a:effectLst/>
              </a:rPr>
              <a:t>adipiscing</a:t>
            </a:r>
            <a:r>
              <a:rPr lang="en-US" sz="1600" dirty="0">
                <a:effectLst/>
              </a:rPr>
              <a:t> </a:t>
            </a:r>
            <a:r>
              <a:rPr lang="en-US" sz="1600" dirty="0" err="1">
                <a:effectLst/>
              </a:rPr>
              <a:t>elit</a:t>
            </a:r>
            <a:r>
              <a:rPr lang="en-US" sz="1600" dirty="0">
                <a:effectLst/>
              </a:rPr>
              <a:t>, sed do </a:t>
            </a:r>
            <a:r>
              <a:rPr lang="en-US" sz="1600" dirty="0" err="1">
                <a:effectLst/>
              </a:rPr>
              <a:t>eiusmod</a:t>
            </a:r>
            <a:r>
              <a:rPr lang="en-US" sz="1600" dirty="0">
                <a:effectLst/>
              </a:rPr>
              <a:t> </a:t>
            </a:r>
            <a:r>
              <a:rPr lang="en-US" sz="1600" dirty="0" err="1">
                <a:effectLst/>
              </a:rPr>
              <a:t>tempor</a:t>
            </a:r>
            <a:r>
              <a:rPr lang="en-US" sz="1600" dirty="0">
                <a:effectLst/>
              </a:rPr>
              <a:t> </a:t>
            </a:r>
            <a:r>
              <a:rPr lang="en-US" sz="1600" dirty="0" err="1">
                <a:effectLst/>
              </a:rPr>
              <a:t>incididunt</a:t>
            </a:r>
            <a:r>
              <a:rPr lang="en-US" sz="1600" dirty="0">
                <a:effectLst/>
              </a:rPr>
              <a:t> </a:t>
            </a:r>
            <a:r>
              <a:rPr lang="en-US" sz="1600" dirty="0" err="1">
                <a:effectLst/>
              </a:rPr>
              <a:t>ut</a:t>
            </a:r>
            <a:r>
              <a:rPr lang="en-US" sz="1600" dirty="0">
                <a:effectLst/>
              </a:rPr>
              <a:t> labore et dolore magna </a:t>
            </a:r>
            <a:r>
              <a:rPr lang="en-US" sz="1600" dirty="0" err="1">
                <a:effectLst/>
              </a:rPr>
              <a:t>aliqua</a:t>
            </a:r>
            <a:r>
              <a:rPr lang="en-US" sz="1600" dirty="0">
                <a:effectLst/>
              </a:rPr>
              <a:t>. Ut </a:t>
            </a:r>
            <a:r>
              <a:rPr lang="en-US" sz="1600" dirty="0" err="1">
                <a:effectLst/>
              </a:rPr>
              <a:t>enim</a:t>
            </a:r>
            <a:r>
              <a:rPr lang="en-US" sz="1600" dirty="0">
                <a:effectLst/>
              </a:rPr>
              <a:t> ad minim </a:t>
            </a:r>
            <a:r>
              <a:rPr lang="en-US" sz="1600" dirty="0" err="1">
                <a:effectLst/>
              </a:rPr>
              <a:t>veniam</a:t>
            </a:r>
            <a:r>
              <a:rPr lang="en-US" sz="1600" dirty="0">
                <a:effectLst/>
              </a:rPr>
              <a:t>, </a:t>
            </a:r>
            <a:r>
              <a:rPr lang="en-US" sz="1600" dirty="0" err="1">
                <a:effectLst/>
              </a:rPr>
              <a:t>quis</a:t>
            </a:r>
            <a:r>
              <a:rPr lang="en-US" sz="1600" dirty="0">
                <a:effectLst/>
              </a:rPr>
              <a:t> </a:t>
            </a:r>
            <a:r>
              <a:rPr lang="en-US" sz="1600" dirty="0" err="1">
                <a:effectLst/>
              </a:rPr>
              <a:t>nostrud</a:t>
            </a:r>
            <a:r>
              <a:rPr lang="en-US" sz="1600" dirty="0">
                <a:effectLst/>
              </a:rPr>
              <a:t> exercitation </a:t>
            </a:r>
            <a:r>
              <a:rPr lang="en-US" sz="1600" dirty="0" err="1">
                <a:effectLst/>
              </a:rPr>
              <a:t>ullamco</a:t>
            </a:r>
            <a:r>
              <a:rPr lang="en-US" sz="1600" dirty="0">
                <a:effectLst/>
              </a:rPr>
              <a:t> </a:t>
            </a:r>
            <a:r>
              <a:rPr lang="en-US" sz="1600" dirty="0" err="1">
                <a:effectLst/>
              </a:rPr>
              <a:t>laboris</a:t>
            </a:r>
            <a:r>
              <a:rPr lang="en-US" sz="1600" dirty="0">
                <a:effectLst/>
              </a:rPr>
              <a:t> nisi </a:t>
            </a:r>
            <a:r>
              <a:rPr lang="en-US" sz="1600" dirty="0" err="1">
                <a:effectLst/>
              </a:rPr>
              <a:t>ut</a:t>
            </a:r>
            <a:r>
              <a:rPr lang="en-US" sz="1600" dirty="0">
                <a:effectLst/>
              </a:rPr>
              <a:t> </a:t>
            </a:r>
            <a:r>
              <a:rPr lang="en-US" sz="1600" dirty="0" err="1">
                <a:effectLst/>
              </a:rPr>
              <a:t>aliquip</a:t>
            </a:r>
            <a:r>
              <a:rPr lang="en-US" sz="1600" dirty="0">
                <a:effectLst/>
              </a:rPr>
              <a:t> ex </a:t>
            </a:r>
            <a:r>
              <a:rPr lang="en-US" sz="1600" dirty="0" err="1">
                <a:effectLst/>
              </a:rPr>
              <a:t>ea</a:t>
            </a:r>
            <a:r>
              <a:rPr lang="en-US" sz="1600" dirty="0">
                <a:effectLst/>
              </a:rPr>
              <a:t> </a:t>
            </a:r>
            <a:r>
              <a:rPr lang="en-US" sz="1600" dirty="0" err="1">
                <a:effectLst/>
              </a:rPr>
              <a:t>commodo</a:t>
            </a:r>
            <a:r>
              <a:rPr lang="en-US" sz="1600" dirty="0">
                <a:effectLst/>
              </a:rPr>
              <a:t> </a:t>
            </a:r>
            <a:r>
              <a:rPr lang="en-US" sz="1600" dirty="0" err="1">
                <a:effectLst/>
              </a:rPr>
              <a:t>consequat</a:t>
            </a:r>
            <a:r>
              <a:rPr lang="en-US" sz="1600" dirty="0">
                <a:effectLst/>
              </a:rPr>
              <a:t>. Duis </a:t>
            </a:r>
            <a:r>
              <a:rPr lang="en-US" sz="1600" dirty="0" err="1">
                <a:effectLst/>
              </a:rPr>
              <a:t>aute</a:t>
            </a:r>
            <a:r>
              <a:rPr lang="en-US" sz="1600" dirty="0">
                <a:effectLst/>
              </a:rPr>
              <a:t> </a:t>
            </a:r>
            <a:r>
              <a:rPr lang="en-US" sz="1600" dirty="0" err="1">
                <a:effectLst/>
              </a:rPr>
              <a:t>irure</a:t>
            </a:r>
            <a:r>
              <a:rPr lang="en-US" sz="1600" dirty="0">
                <a:effectLst/>
              </a:rPr>
              <a:t> dolor in </a:t>
            </a:r>
            <a:r>
              <a:rPr lang="en-US" sz="1600" dirty="0" err="1">
                <a:effectLst/>
              </a:rPr>
              <a:t>reprehenderit</a:t>
            </a:r>
            <a:r>
              <a:rPr lang="en-US" sz="1600" dirty="0">
                <a:effectLst/>
              </a:rPr>
              <a:t> in </a:t>
            </a:r>
            <a:r>
              <a:rPr lang="en-US" sz="1600" dirty="0" err="1">
                <a:effectLst/>
              </a:rPr>
              <a:t>voluptate</a:t>
            </a:r>
            <a:r>
              <a:rPr lang="en-US" sz="1600" dirty="0">
                <a:effectLst/>
              </a:rPr>
              <a:t> </a:t>
            </a:r>
            <a:r>
              <a:rPr lang="en-US" sz="1600" dirty="0" err="1">
                <a:effectLst/>
              </a:rPr>
              <a:t>velit</a:t>
            </a:r>
            <a:r>
              <a:rPr lang="en-US" sz="1600" dirty="0">
                <a:effectLst/>
              </a:rPr>
              <a:t> </a:t>
            </a:r>
            <a:r>
              <a:rPr lang="en-US" sz="1600" dirty="0" err="1">
                <a:effectLst/>
              </a:rPr>
              <a:t>esse</a:t>
            </a:r>
            <a:r>
              <a:rPr lang="en-US" sz="1600" dirty="0">
                <a:effectLst/>
              </a:rPr>
              <a:t> </a:t>
            </a:r>
            <a:r>
              <a:rPr lang="en-US" sz="1600" dirty="0" err="1">
                <a:effectLst/>
              </a:rPr>
              <a:t>cillum</a:t>
            </a:r>
            <a:r>
              <a:rPr lang="en-US" sz="1600" dirty="0">
                <a:effectLst/>
              </a:rPr>
              <a:t> dolore </a:t>
            </a:r>
            <a:r>
              <a:rPr lang="en-US" sz="1600" dirty="0" err="1">
                <a:effectLst/>
              </a:rPr>
              <a:t>eu</a:t>
            </a:r>
            <a:r>
              <a:rPr lang="en-US" sz="1600" dirty="0">
                <a:effectLst/>
              </a:rPr>
              <a:t> </a:t>
            </a:r>
            <a:r>
              <a:rPr lang="en-US" sz="1600" dirty="0" err="1">
                <a:effectLst/>
              </a:rPr>
              <a:t>fugiat</a:t>
            </a:r>
            <a:r>
              <a:rPr lang="en-US" sz="1600" dirty="0">
                <a:effectLst/>
              </a:rPr>
              <a:t> </a:t>
            </a:r>
            <a:r>
              <a:rPr lang="en-US" sz="1600" dirty="0" err="1">
                <a:effectLst/>
              </a:rPr>
              <a:t>nulla</a:t>
            </a:r>
            <a:r>
              <a:rPr lang="en-US" sz="1600" dirty="0">
                <a:effectLst/>
              </a:rPr>
              <a:t> </a:t>
            </a:r>
            <a:r>
              <a:rPr lang="en-US" sz="1600" dirty="0" err="1">
                <a:effectLst/>
              </a:rPr>
              <a:t>pariatur</a:t>
            </a:r>
            <a:r>
              <a:rPr lang="en-US" sz="1600" dirty="0">
                <a:effectLst/>
              </a:rPr>
              <a:t>. </a:t>
            </a:r>
            <a:r>
              <a:rPr lang="en-US" sz="1600" dirty="0" err="1">
                <a:effectLst/>
              </a:rPr>
              <a:t>Excepteur</a:t>
            </a:r>
            <a:r>
              <a:rPr lang="en-US" sz="1600" dirty="0">
                <a:effectLst/>
              </a:rPr>
              <a:t> </a:t>
            </a:r>
            <a:r>
              <a:rPr lang="en-US" sz="1600" dirty="0" err="1">
                <a:effectLst/>
              </a:rPr>
              <a:t>sint</a:t>
            </a:r>
            <a:r>
              <a:rPr lang="en-US" sz="1600" dirty="0">
                <a:effectLst/>
              </a:rPr>
              <a:t> </a:t>
            </a:r>
            <a:r>
              <a:rPr lang="en-US" sz="1600" dirty="0" err="1">
                <a:effectLst/>
              </a:rPr>
              <a:t>occaecat</a:t>
            </a:r>
            <a:r>
              <a:rPr lang="en-US" sz="1600" dirty="0">
                <a:effectLst/>
              </a:rPr>
              <a:t> </a:t>
            </a:r>
            <a:r>
              <a:rPr lang="en-US" sz="1600" dirty="0" err="1">
                <a:effectLst/>
              </a:rPr>
              <a:t>cupidatat</a:t>
            </a:r>
            <a:r>
              <a:rPr lang="en-US" sz="1600" dirty="0">
                <a:effectLst/>
              </a:rPr>
              <a:t> non </a:t>
            </a:r>
            <a:r>
              <a:rPr lang="en-US" sz="1600" dirty="0" err="1">
                <a:effectLst/>
              </a:rPr>
              <a:t>proident</a:t>
            </a:r>
            <a:r>
              <a:rPr lang="en-US" sz="1600" dirty="0">
                <a:effectLst/>
              </a:rPr>
              <a:t>, sunt in culpa qui </a:t>
            </a:r>
            <a:r>
              <a:rPr lang="en-US" sz="1600" dirty="0" err="1">
                <a:effectLst/>
              </a:rPr>
              <a:t>officia</a:t>
            </a:r>
            <a:r>
              <a:rPr lang="en-US" sz="1600" dirty="0">
                <a:effectLst/>
              </a:rPr>
              <a:t> </a:t>
            </a:r>
            <a:r>
              <a:rPr lang="en-US" sz="1600" dirty="0" err="1">
                <a:effectLst/>
              </a:rPr>
              <a:t>deserunt</a:t>
            </a:r>
            <a:r>
              <a:rPr lang="en-US" sz="1600" dirty="0">
                <a:effectLst/>
              </a:rPr>
              <a:t> </a:t>
            </a:r>
            <a:r>
              <a:rPr lang="en-US" sz="1600" dirty="0" err="1">
                <a:effectLst/>
              </a:rPr>
              <a:t>mollit</a:t>
            </a:r>
            <a:r>
              <a:rPr lang="en-US" sz="1600" dirty="0">
                <a:effectLst/>
              </a:rPr>
              <a:t> </a:t>
            </a:r>
            <a:r>
              <a:rPr lang="en-US" sz="1600" dirty="0" err="1">
                <a:effectLst/>
              </a:rPr>
              <a:t>anim</a:t>
            </a:r>
            <a:r>
              <a:rPr lang="en-US" sz="1600" dirty="0">
                <a:effectLst/>
              </a:rPr>
              <a:t> id </a:t>
            </a:r>
            <a:r>
              <a:rPr lang="en-US" sz="1600" dirty="0" err="1">
                <a:effectLst/>
              </a:rPr>
              <a:t>est</a:t>
            </a:r>
            <a:r>
              <a:rPr lang="en-US" sz="1600" dirty="0">
                <a:effectLst/>
              </a:rPr>
              <a:t> </a:t>
            </a:r>
            <a:r>
              <a:rPr lang="en-US" sz="1600" dirty="0" err="1">
                <a:effectLst/>
              </a:rPr>
              <a:t>laborum.Lorem</a:t>
            </a:r>
            <a:r>
              <a:rPr lang="en-US" sz="1600" dirty="0">
                <a:effectLst/>
              </a:rPr>
              <a:t> ipsum dolor sit </a:t>
            </a:r>
            <a:r>
              <a:rPr lang="en-US" sz="1600" dirty="0" err="1">
                <a:effectLst/>
              </a:rPr>
              <a:t>amet</a:t>
            </a:r>
            <a:r>
              <a:rPr lang="en-US" sz="1600" dirty="0">
                <a:effectLst/>
              </a:rPr>
              <a:t>, </a:t>
            </a:r>
            <a:r>
              <a:rPr lang="en-US" sz="1600" dirty="0" err="1">
                <a:effectLst/>
              </a:rPr>
              <a:t>consectetur</a:t>
            </a:r>
            <a:r>
              <a:rPr lang="en-US" sz="1600" dirty="0">
                <a:effectLst/>
              </a:rPr>
              <a:t> </a:t>
            </a:r>
            <a:r>
              <a:rPr lang="en-US" sz="1600" dirty="0" err="1">
                <a:effectLst/>
              </a:rPr>
              <a:t>adipiscing</a:t>
            </a:r>
            <a:r>
              <a:rPr lang="en-US" sz="1600" dirty="0">
                <a:effectLst/>
              </a:rPr>
              <a:t> </a:t>
            </a:r>
            <a:r>
              <a:rPr lang="en-US" sz="1600" dirty="0" err="1">
                <a:effectLst/>
              </a:rPr>
              <a:t>elit</a:t>
            </a:r>
            <a:r>
              <a:rPr lang="en-US" sz="1600" dirty="0">
                <a:effectLst/>
              </a:rPr>
              <a:t>, sed do </a:t>
            </a:r>
            <a:r>
              <a:rPr lang="en-US" sz="1600" dirty="0" err="1">
                <a:effectLst/>
              </a:rPr>
              <a:t>eiusmod</a:t>
            </a:r>
            <a:r>
              <a:rPr lang="en-US" sz="1600" dirty="0">
                <a:effectLst/>
              </a:rPr>
              <a:t> </a:t>
            </a:r>
            <a:r>
              <a:rPr lang="en-US" sz="1600" dirty="0" err="1">
                <a:effectLst/>
              </a:rPr>
              <a:t>tempor</a:t>
            </a:r>
            <a:r>
              <a:rPr lang="en-US" sz="1600" dirty="0">
                <a:effectLst/>
              </a:rPr>
              <a:t> </a:t>
            </a:r>
            <a:r>
              <a:rPr lang="en-US" sz="1600" dirty="0" err="1">
                <a:effectLst/>
              </a:rPr>
              <a:t>incididunt</a:t>
            </a:r>
            <a:r>
              <a:rPr lang="en-US" sz="1600" dirty="0">
                <a:effectLst/>
              </a:rPr>
              <a:t> </a:t>
            </a:r>
            <a:r>
              <a:rPr lang="en-US" sz="1600" dirty="0" err="1">
                <a:effectLst/>
              </a:rPr>
              <a:t>ut</a:t>
            </a:r>
            <a:r>
              <a:rPr lang="en-US" sz="1600" dirty="0">
                <a:effectLst/>
              </a:rPr>
              <a:t> labore et dolore magna </a:t>
            </a:r>
            <a:r>
              <a:rPr lang="en-US" sz="1600" dirty="0" err="1">
                <a:effectLst/>
              </a:rPr>
              <a:t>aliqua</a:t>
            </a:r>
            <a:r>
              <a:rPr lang="en-US" sz="1600" dirty="0">
                <a:effectLst/>
              </a:rPr>
              <a:t>. Ut </a:t>
            </a:r>
            <a:r>
              <a:rPr lang="en-US" sz="1600" dirty="0" err="1">
                <a:effectLst/>
              </a:rPr>
              <a:t>enim</a:t>
            </a:r>
            <a:r>
              <a:rPr lang="en-US" sz="1600" dirty="0">
                <a:effectLst/>
              </a:rPr>
              <a:t> ad minim </a:t>
            </a:r>
            <a:r>
              <a:rPr lang="en-US" sz="1600" dirty="0" err="1">
                <a:effectLst/>
              </a:rPr>
              <a:t>veniam</a:t>
            </a:r>
            <a:r>
              <a:rPr lang="en-US" sz="1600" dirty="0">
                <a:effectLst/>
              </a:rPr>
              <a:t>, </a:t>
            </a:r>
            <a:r>
              <a:rPr lang="en-US" sz="1600" dirty="0" err="1">
                <a:effectLst/>
              </a:rPr>
              <a:t>quis</a:t>
            </a:r>
            <a:r>
              <a:rPr lang="en-US" sz="1600" dirty="0">
                <a:effectLst/>
              </a:rPr>
              <a:t> </a:t>
            </a:r>
            <a:r>
              <a:rPr lang="en-US" sz="1600" dirty="0" err="1">
                <a:effectLst/>
              </a:rPr>
              <a:t>nostrud</a:t>
            </a:r>
            <a:r>
              <a:rPr lang="en-US" sz="1600" dirty="0">
                <a:effectLst/>
              </a:rPr>
              <a:t> exercitation </a:t>
            </a:r>
            <a:r>
              <a:rPr lang="en-US" sz="1600" dirty="0" err="1">
                <a:effectLst/>
              </a:rPr>
              <a:t>ullamco</a:t>
            </a:r>
            <a:r>
              <a:rPr lang="en-US" sz="1600" dirty="0">
                <a:effectLst/>
              </a:rPr>
              <a:t> </a:t>
            </a:r>
            <a:r>
              <a:rPr lang="en-US" sz="1600" dirty="0" err="1">
                <a:effectLst/>
              </a:rPr>
              <a:t>laboris</a:t>
            </a:r>
            <a:r>
              <a:rPr lang="en-US" sz="1600" dirty="0">
                <a:effectLst/>
              </a:rPr>
              <a:t> nisi </a:t>
            </a:r>
            <a:r>
              <a:rPr lang="en-US" sz="1600" dirty="0" err="1">
                <a:effectLst/>
              </a:rPr>
              <a:t>ut</a:t>
            </a:r>
            <a:r>
              <a:rPr lang="en-US" sz="1600" dirty="0">
                <a:effectLst/>
              </a:rPr>
              <a:t> </a:t>
            </a:r>
            <a:r>
              <a:rPr lang="en-US" sz="1600" dirty="0" err="1">
                <a:effectLst/>
              </a:rPr>
              <a:t>aliquip</a:t>
            </a:r>
            <a:r>
              <a:rPr lang="en-US" sz="1600" dirty="0">
                <a:effectLst/>
              </a:rPr>
              <a:t> ex </a:t>
            </a:r>
            <a:r>
              <a:rPr lang="en-US" sz="1600" dirty="0" err="1">
                <a:effectLst/>
              </a:rPr>
              <a:t>ea</a:t>
            </a:r>
            <a:r>
              <a:rPr lang="en-US" sz="1600" dirty="0">
                <a:effectLst/>
              </a:rPr>
              <a:t> </a:t>
            </a:r>
            <a:r>
              <a:rPr lang="en-US" sz="1600" dirty="0" err="1">
                <a:effectLst/>
              </a:rPr>
              <a:t>commodo</a:t>
            </a:r>
            <a:r>
              <a:rPr lang="en-US" sz="1600" dirty="0">
                <a:effectLst/>
              </a:rPr>
              <a:t> </a:t>
            </a:r>
            <a:r>
              <a:rPr lang="en-US" sz="1600" dirty="0" err="1">
                <a:effectLst/>
              </a:rPr>
              <a:t>consequat</a:t>
            </a:r>
            <a:r>
              <a:rPr lang="en-US" sz="1600" dirty="0">
                <a:effectLst/>
              </a:rPr>
              <a:t>. Duis </a:t>
            </a:r>
            <a:r>
              <a:rPr lang="en-US" sz="1600" dirty="0" err="1">
                <a:effectLst/>
              </a:rPr>
              <a:t>aute</a:t>
            </a:r>
            <a:r>
              <a:rPr lang="en-US" sz="1600" dirty="0">
                <a:effectLst/>
              </a:rPr>
              <a:t> </a:t>
            </a:r>
            <a:r>
              <a:rPr lang="en-US" sz="1600" dirty="0" err="1">
                <a:effectLst/>
              </a:rPr>
              <a:t>irure</a:t>
            </a:r>
            <a:r>
              <a:rPr lang="en-US" sz="1600" dirty="0">
                <a:effectLst/>
              </a:rPr>
              <a:t> dolor in </a:t>
            </a:r>
            <a:r>
              <a:rPr lang="en-US" sz="1600" dirty="0" err="1">
                <a:effectLst/>
              </a:rPr>
              <a:t>reprehenderit</a:t>
            </a:r>
            <a:r>
              <a:rPr lang="en-US" sz="1600" dirty="0">
                <a:effectLst/>
              </a:rPr>
              <a:t> in </a:t>
            </a:r>
            <a:r>
              <a:rPr lang="en-US" sz="1600" dirty="0" err="1">
                <a:effectLst/>
              </a:rPr>
              <a:t>voluptate</a:t>
            </a:r>
            <a:r>
              <a:rPr lang="en-US" sz="1600" dirty="0">
                <a:effectLst/>
              </a:rPr>
              <a:t> </a:t>
            </a:r>
            <a:r>
              <a:rPr lang="en-US" sz="1600" dirty="0" err="1">
                <a:effectLst/>
              </a:rPr>
              <a:t>velit</a:t>
            </a:r>
            <a:r>
              <a:rPr lang="en-US" sz="1600" dirty="0">
                <a:effectLst/>
              </a:rPr>
              <a:t> </a:t>
            </a:r>
            <a:r>
              <a:rPr lang="en-US" sz="1600" dirty="0" err="1">
                <a:effectLst/>
              </a:rPr>
              <a:t>esse</a:t>
            </a:r>
            <a:r>
              <a:rPr lang="en-US" sz="1600" dirty="0">
                <a:effectLst/>
              </a:rPr>
              <a:t> </a:t>
            </a:r>
            <a:r>
              <a:rPr lang="en-US" sz="1600" dirty="0" err="1">
                <a:effectLst/>
              </a:rPr>
              <a:t>cillum</a:t>
            </a:r>
            <a:r>
              <a:rPr lang="en-US" sz="1600" dirty="0">
                <a:effectLst/>
              </a:rPr>
              <a:t> dolore </a:t>
            </a:r>
            <a:r>
              <a:rPr lang="en-US" sz="1600" dirty="0" err="1">
                <a:effectLst/>
              </a:rPr>
              <a:t>eu</a:t>
            </a:r>
            <a:r>
              <a:rPr lang="en-US" sz="1600" dirty="0">
                <a:effectLst/>
              </a:rPr>
              <a:t> </a:t>
            </a:r>
            <a:r>
              <a:rPr lang="en-US" sz="1600" dirty="0" err="1">
                <a:effectLst/>
              </a:rPr>
              <a:t>fugiat</a:t>
            </a:r>
            <a:r>
              <a:rPr lang="en-US" sz="1600" dirty="0">
                <a:effectLst/>
              </a:rPr>
              <a:t> </a:t>
            </a:r>
            <a:r>
              <a:rPr lang="en-US" sz="1600" dirty="0" err="1">
                <a:effectLst/>
              </a:rPr>
              <a:t>nulla</a:t>
            </a:r>
            <a:r>
              <a:rPr lang="en-US" sz="1600" dirty="0">
                <a:effectLst/>
              </a:rPr>
              <a:t> </a:t>
            </a:r>
            <a:r>
              <a:rPr lang="en-US" sz="1600" dirty="0" err="1">
                <a:effectLst/>
              </a:rPr>
              <a:t>pariatur</a:t>
            </a:r>
            <a:r>
              <a:rPr lang="en-US" sz="1600" dirty="0">
                <a:effectLst/>
              </a:rPr>
              <a:t>. </a:t>
            </a:r>
            <a:r>
              <a:rPr lang="en-US" sz="1600" dirty="0" err="1">
                <a:effectLst/>
              </a:rPr>
              <a:t>Excepteur</a:t>
            </a:r>
            <a:r>
              <a:rPr lang="en-US" sz="1600" dirty="0">
                <a:effectLst/>
              </a:rPr>
              <a:t> </a:t>
            </a:r>
            <a:r>
              <a:rPr lang="en-US" sz="1600" dirty="0" err="1">
                <a:effectLst/>
              </a:rPr>
              <a:t>sint</a:t>
            </a:r>
            <a:r>
              <a:rPr lang="en-US" sz="1600" dirty="0">
                <a:effectLst/>
              </a:rPr>
              <a:t> </a:t>
            </a:r>
            <a:r>
              <a:rPr lang="en-US" sz="1600" dirty="0" err="1">
                <a:effectLst/>
              </a:rPr>
              <a:t>occaecat</a:t>
            </a:r>
            <a:r>
              <a:rPr lang="en-US" sz="1600" dirty="0">
                <a:effectLst/>
              </a:rPr>
              <a:t> </a:t>
            </a:r>
            <a:r>
              <a:rPr lang="en-US" sz="1600" dirty="0" err="1">
                <a:effectLst/>
              </a:rPr>
              <a:t>cupidatat</a:t>
            </a:r>
            <a:r>
              <a:rPr lang="en-US" sz="1600" dirty="0">
                <a:effectLst/>
              </a:rPr>
              <a:t> non </a:t>
            </a:r>
            <a:r>
              <a:rPr lang="en-US" sz="1600" dirty="0" err="1">
                <a:effectLst/>
              </a:rPr>
              <a:t>proident</a:t>
            </a:r>
            <a:r>
              <a:rPr lang="en-US" sz="1600" dirty="0">
                <a:effectLst/>
              </a:rPr>
              <a:t>, sunt in culpa qui </a:t>
            </a:r>
            <a:r>
              <a:rPr lang="en-US" sz="1600" dirty="0" err="1">
                <a:effectLst/>
              </a:rPr>
              <a:t>officia</a:t>
            </a:r>
            <a:r>
              <a:rPr lang="en-US" sz="1600" dirty="0">
                <a:effectLst/>
              </a:rPr>
              <a:t> </a:t>
            </a:r>
            <a:r>
              <a:rPr lang="en-US" sz="1600" dirty="0" err="1">
                <a:effectLst/>
              </a:rPr>
              <a:t>deserunt</a:t>
            </a:r>
            <a:r>
              <a:rPr lang="en-US" sz="1600" dirty="0">
                <a:effectLst/>
              </a:rPr>
              <a:t> </a:t>
            </a:r>
            <a:r>
              <a:rPr lang="en-US" sz="1600" dirty="0" err="1">
                <a:effectLst/>
              </a:rPr>
              <a:t>mollit</a:t>
            </a:r>
            <a:r>
              <a:rPr lang="en-US" sz="1600" dirty="0">
                <a:effectLst/>
              </a:rPr>
              <a:t> </a:t>
            </a:r>
            <a:r>
              <a:rPr lang="en-US" sz="1600" dirty="0" err="1">
                <a:effectLst/>
              </a:rPr>
              <a:t>anim</a:t>
            </a:r>
            <a:r>
              <a:rPr lang="en-US" sz="1600" dirty="0">
                <a:effectLst/>
              </a:rPr>
              <a:t> id </a:t>
            </a:r>
            <a:r>
              <a:rPr lang="en-US" sz="1600" dirty="0" err="1">
                <a:effectLst/>
              </a:rPr>
              <a:t>est</a:t>
            </a:r>
            <a:r>
              <a:rPr lang="en-US" sz="1600" dirty="0">
                <a:effectLst/>
              </a:rPr>
              <a:t> </a:t>
            </a:r>
            <a:r>
              <a:rPr lang="en-US" sz="1600" dirty="0" err="1">
                <a:effectLst/>
              </a:rPr>
              <a:t>laborum</a:t>
            </a:r>
            <a:r>
              <a:rPr lang="en-US" sz="1600" dirty="0">
                <a:effectLst/>
              </a:rPr>
              <a:t>.</a:t>
            </a: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325BC9-80D9-E788-B7C0-79DA35C08BB2}"/>
              </a:ext>
            </a:extLst>
          </p:cNvPr>
          <p:cNvSpPr txBox="1"/>
          <p:nvPr/>
        </p:nvSpPr>
        <p:spPr>
          <a:xfrm>
            <a:off x="5103601" y="5814205"/>
            <a:ext cx="1744693" cy="461665"/>
          </a:xfrm>
          <a:prstGeom prst="rect">
            <a:avLst/>
          </a:prstGeom>
          <a:noFill/>
        </p:spPr>
        <p:txBody>
          <a:bodyPr wrap="square">
            <a:spAutoFit/>
          </a:bodyPr>
          <a:lstStyle/>
          <a:p>
            <a:r>
              <a:rPr lang="en-US" sz="1200" dirty="0"/>
              <a:t>font-size: 16px;</a:t>
            </a:r>
          </a:p>
          <a:p>
            <a:r>
              <a:rPr lang="en-US" sz="1200" dirty="0"/>
              <a:t>background-color: #fff;</a:t>
            </a:r>
          </a:p>
        </p:txBody>
      </p:sp>
      <p:cxnSp>
        <p:nvCxnSpPr>
          <p:cNvPr id="5" name="Straight Arrow Connector 4">
            <a:extLst>
              <a:ext uri="{FF2B5EF4-FFF2-40B4-BE49-F238E27FC236}">
                <a16:creationId xmlns:a16="http://schemas.microsoft.com/office/drawing/2014/main" id="{93867F56-4513-B7D4-8C5B-ED7D7E8DDA07}"/>
              </a:ext>
            </a:extLst>
          </p:cNvPr>
          <p:cNvCxnSpPr>
            <a:cxnSpLocks/>
          </p:cNvCxnSpPr>
          <p:nvPr/>
        </p:nvCxnSpPr>
        <p:spPr>
          <a:xfrm flipV="1">
            <a:off x="5808711" y="4257137"/>
            <a:ext cx="0" cy="1557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966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65878" y="514007"/>
            <a:ext cx="10441760" cy="569363"/>
          </a:xfrm>
        </p:spPr>
        <p:txBody>
          <a:bodyPr>
            <a:normAutofit/>
          </a:bodyPr>
          <a:lstStyle/>
          <a:p>
            <a:r>
              <a:rPr lang="en-US" dirty="0"/>
              <a:t>Accessibility Paragraph Text UI Recommendation (s) cont.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59</a:t>
            </a:fld>
            <a:endParaRPr lang="en-US" dirty="0"/>
          </a:p>
        </p:txBody>
      </p:sp>
      <p:sp>
        <p:nvSpPr>
          <p:cNvPr id="10" name="Rectangle 9">
            <a:extLst>
              <a:ext uri="{FF2B5EF4-FFF2-40B4-BE49-F238E27FC236}">
                <a16:creationId xmlns:a16="http://schemas.microsoft.com/office/drawing/2014/main" id="{C3EE7ED5-DA3C-5879-14B8-22836CCD04C6}"/>
              </a:ext>
            </a:extLst>
          </p:cNvPr>
          <p:cNvSpPr/>
          <p:nvPr/>
        </p:nvSpPr>
        <p:spPr>
          <a:xfrm>
            <a:off x="1065878" y="1708813"/>
            <a:ext cx="9121917" cy="28753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600" dirty="0">
                <a:effectLst/>
              </a:rPr>
              <a:t>Lorem ipsum dolor sit </a:t>
            </a:r>
            <a:r>
              <a:rPr lang="en-US" sz="1600" dirty="0" err="1">
                <a:effectLst/>
              </a:rPr>
              <a:t>amet</a:t>
            </a:r>
            <a:r>
              <a:rPr lang="en-US" sz="1600" dirty="0">
                <a:effectLst/>
              </a:rPr>
              <a:t>, </a:t>
            </a:r>
            <a:r>
              <a:rPr lang="en-US" sz="1600" dirty="0" err="1">
                <a:effectLst/>
              </a:rPr>
              <a:t>consectetur</a:t>
            </a:r>
            <a:r>
              <a:rPr lang="en-US" sz="1600" dirty="0">
                <a:effectLst/>
              </a:rPr>
              <a:t> </a:t>
            </a:r>
            <a:r>
              <a:rPr lang="en-US" sz="1600" dirty="0" err="1">
                <a:effectLst/>
              </a:rPr>
              <a:t>adipiscing</a:t>
            </a:r>
            <a:r>
              <a:rPr lang="en-US" sz="1600" dirty="0">
                <a:effectLst/>
              </a:rPr>
              <a:t> </a:t>
            </a:r>
            <a:r>
              <a:rPr lang="en-US" sz="1600" dirty="0" err="1">
                <a:effectLst/>
              </a:rPr>
              <a:t>elit</a:t>
            </a:r>
            <a:r>
              <a:rPr lang="en-US" sz="1600" dirty="0">
                <a:effectLst/>
              </a:rPr>
              <a:t>, sed do </a:t>
            </a:r>
            <a:r>
              <a:rPr lang="en-US" sz="1600" dirty="0" err="1">
                <a:effectLst/>
              </a:rPr>
              <a:t>eiusmod</a:t>
            </a:r>
            <a:r>
              <a:rPr lang="en-US" sz="1600" dirty="0">
                <a:effectLst/>
              </a:rPr>
              <a:t> </a:t>
            </a:r>
            <a:r>
              <a:rPr lang="en-US" sz="1600" dirty="0" err="1">
                <a:effectLst/>
              </a:rPr>
              <a:t>tempor</a:t>
            </a:r>
            <a:r>
              <a:rPr lang="en-US" sz="1600" dirty="0">
                <a:effectLst/>
              </a:rPr>
              <a:t> </a:t>
            </a:r>
            <a:r>
              <a:rPr lang="en-US" sz="1600" dirty="0" err="1">
                <a:effectLst/>
              </a:rPr>
              <a:t>incididunt</a:t>
            </a:r>
            <a:r>
              <a:rPr lang="en-US" sz="1600" dirty="0">
                <a:effectLst/>
              </a:rPr>
              <a:t> </a:t>
            </a:r>
            <a:r>
              <a:rPr lang="en-US" sz="1600" dirty="0" err="1">
                <a:effectLst/>
              </a:rPr>
              <a:t>ut</a:t>
            </a:r>
            <a:r>
              <a:rPr lang="en-US" sz="1600" dirty="0">
                <a:effectLst/>
              </a:rPr>
              <a:t> labore et dolore magna </a:t>
            </a:r>
            <a:r>
              <a:rPr lang="en-US" sz="1600" dirty="0" err="1">
                <a:effectLst/>
              </a:rPr>
              <a:t>aliqua</a:t>
            </a:r>
            <a:r>
              <a:rPr lang="en-US" sz="1600" dirty="0">
                <a:effectLst/>
              </a:rPr>
              <a:t>. Ut </a:t>
            </a:r>
            <a:r>
              <a:rPr lang="en-US" sz="1600" dirty="0" err="1">
                <a:effectLst/>
              </a:rPr>
              <a:t>enim</a:t>
            </a:r>
            <a:r>
              <a:rPr lang="en-US" sz="1600" dirty="0">
                <a:effectLst/>
              </a:rPr>
              <a:t> ad minim </a:t>
            </a:r>
            <a:r>
              <a:rPr lang="en-US" sz="1600" dirty="0" err="1">
                <a:effectLst/>
              </a:rPr>
              <a:t>veniam</a:t>
            </a:r>
            <a:r>
              <a:rPr lang="en-US" sz="1600" dirty="0">
                <a:effectLst/>
              </a:rPr>
              <a:t>, </a:t>
            </a:r>
            <a:r>
              <a:rPr lang="en-US" sz="1600" dirty="0" err="1">
                <a:effectLst/>
              </a:rPr>
              <a:t>quis</a:t>
            </a:r>
            <a:r>
              <a:rPr lang="en-US" sz="1600" dirty="0">
                <a:effectLst/>
              </a:rPr>
              <a:t> </a:t>
            </a:r>
            <a:r>
              <a:rPr lang="en-US" sz="1600" dirty="0" err="1">
                <a:effectLst/>
              </a:rPr>
              <a:t>nostrud</a:t>
            </a:r>
            <a:r>
              <a:rPr lang="en-US" sz="1600" dirty="0">
                <a:effectLst/>
              </a:rPr>
              <a:t> exercitation </a:t>
            </a:r>
            <a:r>
              <a:rPr lang="en-US" sz="1600" dirty="0" err="1">
                <a:effectLst/>
              </a:rPr>
              <a:t>ullamco</a:t>
            </a:r>
            <a:r>
              <a:rPr lang="en-US" sz="1600" dirty="0">
                <a:effectLst/>
              </a:rPr>
              <a:t> </a:t>
            </a:r>
            <a:r>
              <a:rPr lang="en-US" sz="1600" dirty="0" err="1">
                <a:effectLst/>
              </a:rPr>
              <a:t>laboris</a:t>
            </a:r>
            <a:r>
              <a:rPr lang="en-US" sz="1600" dirty="0">
                <a:effectLst/>
              </a:rPr>
              <a:t> nisi </a:t>
            </a:r>
            <a:r>
              <a:rPr lang="en-US" sz="1600" dirty="0" err="1">
                <a:effectLst/>
              </a:rPr>
              <a:t>ut</a:t>
            </a:r>
            <a:r>
              <a:rPr lang="en-US" sz="1600" dirty="0">
                <a:effectLst/>
              </a:rPr>
              <a:t> </a:t>
            </a:r>
            <a:r>
              <a:rPr lang="en-US" sz="1600" dirty="0" err="1">
                <a:effectLst/>
              </a:rPr>
              <a:t>aliquip</a:t>
            </a:r>
            <a:r>
              <a:rPr lang="en-US" sz="1600" dirty="0">
                <a:effectLst/>
              </a:rPr>
              <a:t> ex </a:t>
            </a:r>
            <a:r>
              <a:rPr lang="en-US" sz="1600" dirty="0" err="1">
                <a:effectLst/>
              </a:rPr>
              <a:t>ea</a:t>
            </a:r>
            <a:r>
              <a:rPr lang="en-US" sz="1600" dirty="0">
                <a:effectLst/>
              </a:rPr>
              <a:t> </a:t>
            </a:r>
            <a:r>
              <a:rPr lang="en-US" sz="1600" dirty="0" err="1">
                <a:effectLst/>
              </a:rPr>
              <a:t>commodo</a:t>
            </a:r>
            <a:r>
              <a:rPr lang="en-US" sz="1600" dirty="0">
                <a:effectLst/>
              </a:rPr>
              <a:t> </a:t>
            </a:r>
            <a:r>
              <a:rPr lang="en-US" sz="1600" dirty="0" err="1">
                <a:effectLst/>
              </a:rPr>
              <a:t>consequat</a:t>
            </a:r>
            <a:r>
              <a:rPr lang="en-US" sz="1600" dirty="0">
                <a:effectLst/>
              </a:rPr>
              <a:t>. Duis </a:t>
            </a:r>
            <a:r>
              <a:rPr lang="en-US" sz="1600" dirty="0" err="1">
                <a:effectLst/>
              </a:rPr>
              <a:t>aute</a:t>
            </a:r>
            <a:r>
              <a:rPr lang="en-US" sz="1600" dirty="0">
                <a:effectLst/>
              </a:rPr>
              <a:t> </a:t>
            </a:r>
            <a:r>
              <a:rPr lang="en-US" sz="1600" dirty="0" err="1">
                <a:effectLst/>
              </a:rPr>
              <a:t>irure</a:t>
            </a:r>
            <a:r>
              <a:rPr lang="en-US" sz="1600" dirty="0">
                <a:effectLst/>
              </a:rPr>
              <a:t> dolor in </a:t>
            </a:r>
            <a:r>
              <a:rPr lang="en-US" sz="1600" dirty="0" err="1">
                <a:effectLst/>
              </a:rPr>
              <a:t>reprehenderit</a:t>
            </a:r>
            <a:r>
              <a:rPr lang="en-US" sz="1600" dirty="0">
                <a:effectLst/>
              </a:rPr>
              <a:t> in </a:t>
            </a:r>
            <a:r>
              <a:rPr lang="en-US" sz="1600" dirty="0" err="1">
                <a:effectLst/>
              </a:rPr>
              <a:t>voluptate</a:t>
            </a:r>
            <a:r>
              <a:rPr lang="en-US" sz="1600" dirty="0">
                <a:effectLst/>
              </a:rPr>
              <a:t> </a:t>
            </a:r>
            <a:r>
              <a:rPr lang="en-US" sz="1600" dirty="0" err="1">
                <a:effectLst/>
              </a:rPr>
              <a:t>velit</a:t>
            </a:r>
            <a:r>
              <a:rPr lang="en-US" sz="1600" dirty="0">
                <a:effectLst/>
              </a:rPr>
              <a:t> </a:t>
            </a:r>
            <a:r>
              <a:rPr lang="en-US" sz="1600" dirty="0" err="1">
                <a:effectLst/>
              </a:rPr>
              <a:t>esse</a:t>
            </a:r>
            <a:r>
              <a:rPr lang="en-US" sz="1600" dirty="0">
                <a:effectLst/>
              </a:rPr>
              <a:t> </a:t>
            </a:r>
            <a:r>
              <a:rPr lang="en-US" sz="1600" dirty="0" err="1">
                <a:effectLst/>
              </a:rPr>
              <a:t>cillum</a:t>
            </a:r>
            <a:r>
              <a:rPr lang="en-US" sz="1600" dirty="0">
                <a:effectLst/>
              </a:rPr>
              <a:t> dolore </a:t>
            </a:r>
            <a:r>
              <a:rPr lang="en-US" sz="1600" dirty="0" err="1">
                <a:effectLst/>
              </a:rPr>
              <a:t>eu</a:t>
            </a:r>
            <a:r>
              <a:rPr lang="en-US" sz="1600" dirty="0">
                <a:effectLst/>
              </a:rPr>
              <a:t> </a:t>
            </a:r>
            <a:r>
              <a:rPr lang="en-US" sz="1600" dirty="0" err="1">
                <a:effectLst/>
              </a:rPr>
              <a:t>fugiat</a:t>
            </a:r>
            <a:r>
              <a:rPr lang="en-US" sz="1600" dirty="0">
                <a:effectLst/>
              </a:rPr>
              <a:t> </a:t>
            </a:r>
            <a:r>
              <a:rPr lang="en-US" sz="1600" dirty="0" err="1">
                <a:effectLst/>
              </a:rPr>
              <a:t>nulla</a:t>
            </a:r>
            <a:r>
              <a:rPr lang="en-US" sz="1600" dirty="0">
                <a:effectLst/>
              </a:rPr>
              <a:t> </a:t>
            </a:r>
            <a:r>
              <a:rPr lang="en-US" sz="1600" dirty="0" err="1">
                <a:effectLst/>
              </a:rPr>
              <a:t>pariatur</a:t>
            </a:r>
            <a:r>
              <a:rPr lang="en-US" sz="1600" dirty="0">
                <a:effectLst/>
              </a:rPr>
              <a:t>. </a:t>
            </a:r>
            <a:r>
              <a:rPr lang="en-US" sz="1600" dirty="0" err="1">
                <a:effectLst/>
              </a:rPr>
              <a:t>Excepteur</a:t>
            </a:r>
            <a:r>
              <a:rPr lang="en-US" sz="1600" dirty="0">
                <a:effectLst/>
              </a:rPr>
              <a:t> </a:t>
            </a:r>
            <a:r>
              <a:rPr lang="en-US" sz="1600" dirty="0" err="1">
                <a:effectLst/>
              </a:rPr>
              <a:t>sint</a:t>
            </a:r>
            <a:r>
              <a:rPr lang="en-US" sz="1600" dirty="0">
                <a:effectLst/>
              </a:rPr>
              <a:t> </a:t>
            </a:r>
            <a:r>
              <a:rPr lang="en-US" sz="1600" dirty="0" err="1">
                <a:effectLst/>
              </a:rPr>
              <a:t>occaecat</a:t>
            </a:r>
            <a:r>
              <a:rPr lang="en-US" sz="1600" dirty="0">
                <a:effectLst/>
              </a:rPr>
              <a:t> </a:t>
            </a:r>
            <a:r>
              <a:rPr lang="en-US" sz="1600" dirty="0" err="1">
                <a:effectLst/>
              </a:rPr>
              <a:t>cupidatat</a:t>
            </a:r>
            <a:r>
              <a:rPr lang="en-US" sz="1600" dirty="0">
                <a:effectLst/>
              </a:rPr>
              <a:t> non </a:t>
            </a:r>
            <a:r>
              <a:rPr lang="en-US" sz="1600" dirty="0" err="1">
                <a:effectLst/>
              </a:rPr>
              <a:t>proident</a:t>
            </a:r>
            <a:r>
              <a:rPr lang="en-US" sz="1600" dirty="0">
                <a:effectLst/>
              </a:rPr>
              <a:t>, sunt in culpa qui </a:t>
            </a:r>
            <a:r>
              <a:rPr lang="en-US" sz="1600" dirty="0" err="1">
                <a:effectLst/>
              </a:rPr>
              <a:t>officia</a:t>
            </a:r>
            <a:r>
              <a:rPr lang="en-US" sz="1600" dirty="0">
                <a:effectLst/>
              </a:rPr>
              <a:t> </a:t>
            </a:r>
            <a:r>
              <a:rPr lang="en-US" sz="1600" dirty="0" err="1">
                <a:effectLst/>
              </a:rPr>
              <a:t>deserunt</a:t>
            </a:r>
            <a:r>
              <a:rPr lang="en-US" sz="1600" dirty="0">
                <a:effectLst/>
              </a:rPr>
              <a:t> </a:t>
            </a:r>
            <a:r>
              <a:rPr lang="en-US" sz="1600" dirty="0" err="1">
                <a:effectLst/>
              </a:rPr>
              <a:t>mollit</a:t>
            </a:r>
            <a:r>
              <a:rPr lang="en-US" sz="1600" dirty="0">
                <a:effectLst/>
              </a:rPr>
              <a:t> </a:t>
            </a:r>
            <a:r>
              <a:rPr lang="en-US" sz="1600" dirty="0" err="1">
                <a:effectLst/>
              </a:rPr>
              <a:t>anim</a:t>
            </a:r>
            <a:r>
              <a:rPr lang="en-US" sz="1600" dirty="0">
                <a:effectLst/>
              </a:rPr>
              <a:t> id </a:t>
            </a:r>
            <a:r>
              <a:rPr lang="en-US" sz="1600" dirty="0" err="1">
                <a:effectLst/>
              </a:rPr>
              <a:t>est</a:t>
            </a:r>
            <a:r>
              <a:rPr lang="en-US" sz="1600" dirty="0">
                <a:effectLst/>
              </a:rPr>
              <a:t> </a:t>
            </a:r>
            <a:r>
              <a:rPr lang="en-US" sz="1600" dirty="0" err="1">
                <a:effectLst/>
              </a:rPr>
              <a:t>laborum.Lorem</a:t>
            </a:r>
            <a:r>
              <a:rPr lang="en-US" sz="1600" dirty="0">
                <a:effectLst/>
              </a:rPr>
              <a:t> ipsum dolor sit </a:t>
            </a:r>
            <a:r>
              <a:rPr lang="en-US" sz="1600" dirty="0" err="1">
                <a:effectLst/>
              </a:rPr>
              <a:t>amet</a:t>
            </a:r>
            <a:r>
              <a:rPr lang="en-US" sz="1600" dirty="0">
                <a:effectLst/>
              </a:rPr>
              <a:t>, </a:t>
            </a:r>
            <a:r>
              <a:rPr lang="en-US" sz="1600" dirty="0" err="1">
                <a:effectLst/>
              </a:rPr>
              <a:t>consectetur</a:t>
            </a:r>
            <a:r>
              <a:rPr lang="en-US" sz="1600" dirty="0">
                <a:effectLst/>
              </a:rPr>
              <a:t> </a:t>
            </a:r>
            <a:r>
              <a:rPr lang="en-US" sz="1600" dirty="0" err="1">
                <a:effectLst/>
              </a:rPr>
              <a:t>adipiscing</a:t>
            </a:r>
            <a:r>
              <a:rPr lang="en-US" sz="1600" dirty="0">
                <a:effectLst/>
              </a:rPr>
              <a:t> </a:t>
            </a:r>
            <a:r>
              <a:rPr lang="en-US" sz="1600" dirty="0" err="1">
                <a:effectLst/>
              </a:rPr>
              <a:t>elit</a:t>
            </a:r>
            <a:r>
              <a:rPr lang="en-US" sz="1600" dirty="0">
                <a:effectLst/>
              </a:rPr>
              <a:t>, sed do </a:t>
            </a:r>
            <a:r>
              <a:rPr lang="en-US" sz="1600" dirty="0" err="1">
                <a:effectLst/>
              </a:rPr>
              <a:t>eiusmod</a:t>
            </a:r>
            <a:r>
              <a:rPr lang="en-US" sz="1600" dirty="0">
                <a:effectLst/>
              </a:rPr>
              <a:t> </a:t>
            </a:r>
            <a:r>
              <a:rPr lang="en-US" sz="1600" dirty="0" err="1">
                <a:effectLst/>
              </a:rPr>
              <a:t>tempor</a:t>
            </a:r>
            <a:r>
              <a:rPr lang="en-US" sz="1600" dirty="0">
                <a:effectLst/>
              </a:rPr>
              <a:t> </a:t>
            </a:r>
            <a:r>
              <a:rPr lang="en-US" sz="1600" dirty="0" err="1">
                <a:effectLst/>
              </a:rPr>
              <a:t>incididunt</a:t>
            </a:r>
            <a:r>
              <a:rPr lang="en-US" sz="1600" dirty="0">
                <a:effectLst/>
              </a:rPr>
              <a:t> </a:t>
            </a:r>
            <a:r>
              <a:rPr lang="en-US" sz="1600" dirty="0" err="1">
                <a:effectLst/>
              </a:rPr>
              <a:t>ut</a:t>
            </a:r>
            <a:r>
              <a:rPr lang="en-US" sz="1600" dirty="0">
                <a:effectLst/>
              </a:rPr>
              <a:t> labore et dolore magna </a:t>
            </a:r>
            <a:r>
              <a:rPr lang="en-US" sz="1600" dirty="0" err="1">
                <a:effectLst/>
              </a:rPr>
              <a:t>aliqua</a:t>
            </a:r>
            <a:r>
              <a:rPr lang="en-US" sz="1600" dirty="0">
                <a:effectLst/>
              </a:rPr>
              <a:t>. Ut </a:t>
            </a:r>
            <a:r>
              <a:rPr lang="en-US" sz="1600" dirty="0" err="1">
                <a:effectLst/>
              </a:rPr>
              <a:t>enim</a:t>
            </a:r>
            <a:r>
              <a:rPr lang="en-US" sz="1600" dirty="0">
                <a:effectLst/>
              </a:rPr>
              <a:t> ad minim </a:t>
            </a:r>
            <a:r>
              <a:rPr lang="en-US" sz="1600" dirty="0" err="1">
                <a:effectLst/>
              </a:rPr>
              <a:t>veniam</a:t>
            </a:r>
            <a:r>
              <a:rPr lang="en-US" sz="1600" dirty="0">
                <a:effectLst/>
              </a:rPr>
              <a:t>, </a:t>
            </a:r>
            <a:r>
              <a:rPr lang="en-US" sz="1600" dirty="0" err="1">
                <a:effectLst/>
              </a:rPr>
              <a:t>quis</a:t>
            </a:r>
            <a:r>
              <a:rPr lang="en-US" sz="1600" dirty="0">
                <a:effectLst/>
              </a:rPr>
              <a:t> </a:t>
            </a:r>
            <a:r>
              <a:rPr lang="en-US" sz="1600" dirty="0" err="1">
                <a:effectLst/>
              </a:rPr>
              <a:t>nostrud</a:t>
            </a:r>
            <a:r>
              <a:rPr lang="en-US" sz="1600" dirty="0">
                <a:effectLst/>
              </a:rPr>
              <a:t> exercitation </a:t>
            </a:r>
            <a:r>
              <a:rPr lang="en-US" sz="1600" dirty="0" err="1">
                <a:effectLst/>
              </a:rPr>
              <a:t>ullamco</a:t>
            </a:r>
            <a:r>
              <a:rPr lang="en-US" sz="1600" dirty="0">
                <a:effectLst/>
              </a:rPr>
              <a:t> </a:t>
            </a:r>
            <a:r>
              <a:rPr lang="en-US" sz="1600" dirty="0" err="1">
                <a:effectLst/>
              </a:rPr>
              <a:t>laboris</a:t>
            </a:r>
            <a:r>
              <a:rPr lang="en-US" sz="1600" dirty="0">
                <a:effectLst/>
              </a:rPr>
              <a:t> nisi </a:t>
            </a:r>
            <a:r>
              <a:rPr lang="en-US" sz="1600" dirty="0" err="1">
                <a:effectLst/>
              </a:rPr>
              <a:t>ut</a:t>
            </a:r>
            <a:r>
              <a:rPr lang="en-US" sz="1600" dirty="0">
                <a:effectLst/>
              </a:rPr>
              <a:t> </a:t>
            </a:r>
            <a:r>
              <a:rPr lang="en-US" sz="1600" dirty="0" err="1">
                <a:effectLst/>
              </a:rPr>
              <a:t>aliquip</a:t>
            </a:r>
            <a:r>
              <a:rPr lang="en-US" sz="1600" dirty="0">
                <a:effectLst/>
              </a:rPr>
              <a:t> ex </a:t>
            </a:r>
            <a:r>
              <a:rPr lang="en-US" sz="1600" dirty="0" err="1">
                <a:effectLst/>
              </a:rPr>
              <a:t>ea</a:t>
            </a:r>
            <a:r>
              <a:rPr lang="en-US" sz="1600" dirty="0">
                <a:effectLst/>
              </a:rPr>
              <a:t> </a:t>
            </a:r>
            <a:r>
              <a:rPr lang="en-US" sz="1600" dirty="0" err="1">
                <a:effectLst/>
              </a:rPr>
              <a:t>commodo</a:t>
            </a:r>
            <a:r>
              <a:rPr lang="en-US" sz="1600" dirty="0">
                <a:effectLst/>
              </a:rPr>
              <a:t> </a:t>
            </a:r>
            <a:r>
              <a:rPr lang="en-US" sz="1600" dirty="0" err="1">
                <a:effectLst/>
              </a:rPr>
              <a:t>consequat</a:t>
            </a:r>
            <a:r>
              <a:rPr lang="en-US" sz="1600" dirty="0">
                <a:effectLst/>
              </a:rPr>
              <a:t>. Duis </a:t>
            </a:r>
            <a:r>
              <a:rPr lang="en-US" sz="1600" dirty="0" err="1">
                <a:effectLst/>
              </a:rPr>
              <a:t>aute</a:t>
            </a:r>
            <a:r>
              <a:rPr lang="en-US" sz="1600" dirty="0">
                <a:effectLst/>
              </a:rPr>
              <a:t> </a:t>
            </a:r>
            <a:r>
              <a:rPr lang="en-US" sz="1600" dirty="0" err="1">
                <a:effectLst/>
              </a:rPr>
              <a:t>irure</a:t>
            </a:r>
            <a:r>
              <a:rPr lang="en-US" sz="1600" dirty="0">
                <a:effectLst/>
              </a:rPr>
              <a:t> dolor in </a:t>
            </a:r>
            <a:r>
              <a:rPr lang="en-US" sz="1600" dirty="0" err="1">
                <a:effectLst/>
              </a:rPr>
              <a:t>reprehenderit</a:t>
            </a:r>
            <a:r>
              <a:rPr lang="en-US" sz="1600" dirty="0">
                <a:effectLst/>
              </a:rPr>
              <a:t> in </a:t>
            </a:r>
            <a:r>
              <a:rPr lang="en-US" sz="1600" dirty="0" err="1">
                <a:effectLst/>
              </a:rPr>
              <a:t>voluptate</a:t>
            </a:r>
            <a:r>
              <a:rPr lang="en-US" sz="1600" dirty="0">
                <a:effectLst/>
              </a:rPr>
              <a:t> </a:t>
            </a:r>
            <a:r>
              <a:rPr lang="en-US" sz="1600" dirty="0" err="1">
                <a:effectLst/>
              </a:rPr>
              <a:t>velit</a:t>
            </a:r>
            <a:r>
              <a:rPr lang="en-US" sz="1600" dirty="0">
                <a:effectLst/>
              </a:rPr>
              <a:t> </a:t>
            </a:r>
            <a:r>
              <a:rPr lang="en-US" sz="1600" dirty="0" err="1">
                <a:effectLst/>
              </a:rPr>
              <a:t>esse</a:t>
            </a:r>
            <a:r>
              <a:rPr lang="en-US" sz="1600" dirty="0">
                <a:effectLst/>
              </a:rPr>
              <a:t> </a:t>
            </a:r>
            <a:r>
              <a:rPr lang="en-US" sz="1600" dirty="0" err="1">
                <a:effectLst/>
              </a:rPr>
              <a:t>cillum</a:t>
            </a:r>
            <a:r>
              <a:rPr lang="en-US" sz="1600" dirty="0">
                <a:effectLst/>
              </a:rPr>
              <a:t> dolore </a:t>
            </a:r>
            <a:r>
              <a:rPr lang="en-US" sz="1600" dirty="0" err="1">
                <a:effectLst/>
              </a:rPr>
              <a:t>eu</a:t>
            </a:r>
            <a:r>
              <a:rPr lang="en-US" sz="1600" dirty="0">
                <a:effectLst/>
              </a:rPr>
              <a:t> </a:t>
            </a:r>
            <a:r>
              <a:rPr lang="en-US" sz="1600" dirty="0" err="1">
                <a:effectLst/>
              </a:rPr>
              <a:t>fugiat</a:t>
            </a:r>
            <a:r>
              <a:rPr lang="en-US" sz="1600" dirty="0">
                <a:effectLst/>
              </a:rPr>
              <a:t> </a:t>
            </a:r>
            <a:r>
              <a:rPr lang="en-US" sz="1600" dirty="0" err="1">
                <a:effectLst/>
              </a:rPr>
              <a:t>nulla</a:t>
            </a:r>
            <a:r>
              <a:rPr lang="en-US" sz="1600" dirty="0">
                <a:effectLst/>
              </a:rPr>
              <a:t> </a:t>
            </a:r>
            <a:r>
              <a:rPr lang="en-US" sz="1600" dirty="0" err="1">
                <a:effectLst/>
              </a:rPr>
              <a:t>pariatur</a:t>
            </a:r>
            <a:r>
              <a:rPr lang="en-US" sz="1600" dirty="0">
                <a:effectLst/>
              </a:rPr>
              <a:t>. </a:t>
            </a:r>
            <a:r>
              <a:rPr lang="en-US" sz="1600" dirty="0" err="1">
                <a:effectLst/>
              </a:rPr>
              <a:t>Excepteur</a:t>
            </a:r>
            <a:r>
              <a:rPr lang="en-US" sz="1600" dirty="0">
                <a:effectLst/>
              </a:rPr>
              <a:t> </a:t>
            </a:r>
            <a:r>
              <a:rPr lang="en-US" sz="1600" dirty="0" err="1">
                <a:effectLst/>
              </a:rPr>
              <a:t>sint</a:t>
            </a:r>
            <a:r>
              <a:rPr lang="en-US" sz="1600" dirty="0">
                <a:effectLst/>
              </a:rPr>
              <a:t> </a:t>
            </a:r>
            <a:r>
              <a:rPr lang="en-US" sz="1600" dirty="0" err="1">
                <a:effectLst/>
              </a:rPr>
              <a:t>occaecat</a:t>
            </a:r>
            <a:r>
              <a:rPr lang="en-US" sz="1600" dirty="0">
                <a:effectLst/>
              </a:rPr>
              <a:t> </a:t>
            </a:r>
            <a:r>
              <a:rPr lang="en-US" sz="1600" dirty="0" err="1">
                <a:effectLst/>
              </a:rPr>
              <a:t>cupidatat</a:t>
            </a:r>
            <a:r>
              <a:rPr lang="en-US" sz="1600" dirty="0">
                <a:effectLst/>
              </a:rPr>
              <a:t> non </a:t>
            </a:r>
            <a:r>
              <a:rPr lang="en-US" sz="1600" dirty="0" err="1">
                <a:effectLst/>
              </a:rPr>
              <a:t>proident</a:t>
            </a:r>
            <a:r>
              <a:rPr lang="en-US" sz="1600" dirty="0">
                <a:effectLst/>
              </a:rPr>
              <a:t>, sunt in culpa qui </a:t>
            </a:r>
            <a:r>
              <a:rPr lang="en-US" sz="1600" dirty="0" err="1">
                <a:effectLst/>
              </a:rPr>
              <a:t>officia</a:t>
            </a:r>
            <a:r>
              <a:rPr lang="en-US" sz="1600" dirty="0">
                <a:effectLst/>
              </a:rPr>
              <a:t> </a:t>
            </a:r>
            <a:r>
              <a:rPr lang="en-US" sz="1600" dirty="0" err="1">
                <a:effectLst/>
              </a:rPr>
              <a:t>deserunt</a:t>
            </a:r>
            <a:r>
              <a:rPr lang="en-US" sz="1600" dirty="0">
                <a:effectLst/>
              </a:rPr>
              <a:t> </a:t>
            </a:r>
            <a:r>
              <a:rPr lang="en-US" sz="1600" dirty="0" err="1">
                <a:effectLst/>
              </a:rPr>
              <a:t>mollit</a:t>
            </a:r>
            <a:r>
              <a:rPr lang="en-US" sz="1600" dirty="0">
                <a:effectLst/>
              </a:rPr>
              <a:t> </a:t>
            </a:r>
            <a:r>
              <a:rPr lang="en-US" sz="1600" dirty="0" err="1">
                <a:effectLst/>
              </a:rPr>
              <a:t>anim</a:t>
            </a:r>
            <a:r>
              <a:rPr lang="en-US" sz="1600" dirty="0">
                <a:effectLst/>
              </a:rPr>
              <a:t> id </a:t>
            </a:r>
            <a:r>
              <a:rPr lang="en-US" sz="1600" dirty="0" err="1">
                <a:effectLst/>
              </a:rPr>
              <a:t>est</a:t>
            </a:r>
            <a:r>
              <a:rPr lang="en-US" sz="1600" dirty="0">
                <a:effectLst/>
              </a:rPr>
              <a:t> </a:t>
            </a:r>
            <a:r>
              <a:rPr lang="en-US" sz="1600" dirty="0" err="1">
                <a:effectLst/>
              </a:rPr>
              <a:t>laborum</a:t>
            </a:r>
            <a:r>
              <a:rPr lang="en-US" sz="1600" dirty="0">
                <a:effectLst/>
              </a:rPr>
              <a:t>.</a:t>
            </a:r>
            <a:endParaRPr lang="en-US" sz="1600" dirty="0"/>
          </a:p>
        </p:txBody>
      </p:sp>
      <p:sp>
        <p:nvSpPr>
          <p:cNvPr id="15" name="TextBox 14">
            <a:extLst>
              <a:ext uri="{FF2B5EF4-FFF2-40B4-BE49-F238E27FC236}">
                <a16:creationId xmlns:a16="http://schemas.microsoft.com/office/drawing/2014/main" id="{60BC6575-6DD4-BFDA-D312-DAB56D4CBB53}"/>
              </a:ext>
            </a:extLst>
          </p:cNvPr>
          <p:cNvSpPr txBox="1"/>
          <p:nvPr/>
        </p:nvSpPr>
        <p:spPr>
          <a:xfrm>
            <a:off x="4657056" y="5459039"/>
            <a:ext cx="2030071" cy="738664"/>
          </a:xfrm>
          <a:prstGeom prst="rect">
            <a:avLst/>
          </a:prstGeom>
          <a:noFill/>
        </p:spPr>
        <p:txBody>
          <a:bodyPr wrap="square">
            <a:spAutoFit/>
          </a:bodyPr>
          <a:lstStyle/>
          <a:p>
            <a:endParaRPr lang="en-US" dirty="0"/>
          </a:p>
          <a:p>
            <a:r>
              <a:rPr lang="en-US" sz="1200" dirty="0"/>
              <a:t>font-size: 16px;</a:t>
            </a:r>
          </a:p>
          <a:p>
            <a:r>
              <a:rPr lang="en-US" sz="1200" dirty="0"/>
              <a:t>background-color: #000;</a:t>
            </a:r>
          </a:p>
        </p:txBody>
      </p:sp>
      <p:cxnSp>
        <p:nvCxnSpPr>
          <p:cNvPr id="16" name="Straight Arrow Connector 15">
            <a:extLst>
              <a:ext uri="{FF2B5EF4-FFF2-40B4-BE49-F238E27FC236}">
                <a16:creationId xmlns:a16="http://schemas.microsoft.com/office/drawing/2014/main" id="{7008BAAC-C157-AE4B-E5B8-B4161CA727BC}"/>
              </a:ext>
            </a:extLst>
          </p:cNvPr>
          <p:cNvCxnSpPr>
            <a:cxnSpLocks/>
          </p:cNvCxnSpPr>
          <p:nvPr/>
        </p:nvCxnSpPr>
        <p:spPr>
          <a:xfrm flipV="1">
            <a:off x="5357004" y="4579091"/>
            <a:ext cx="0" cy="11830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96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#1 – Button Sizing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6</a:t>
            </a:fld>
            <a:endParaRPr lang="en-US" dirty="0"/>
          </a:p>
        </p:txBody>
      </p:sp>
      <p:pic>
        <p:nvPicPr>
          <p:cNvPr id="41" name="Picture 40">
            <a:extLst>
              <a:ext uri="{FF2B5EF4-FFF2-40B4-BE49-F238E27FC236}">
                <a16:creationId xmlns:a16="http://schemas.microsoft.com/office/drawing/2014/main" id="{96DCE120-E2FC-E6D2-B737-CE12C2DB77A1}"/>
              </a:ext>
            </a:extLst>
          </p:cNvPr>
          <p:cNvPicPr>
            <a:picLocks noChangeAspect="1"/>
          </p:cNvPicPr>
          <p:nvPr/>
        </p:nvPicPr>
        <p:blipFill>
          <a:blip r:embed="rId3"/>
          <a:stretch>
            <a:fillRect/>
          </a:stretch>
        </p:blipFill>
        <p:spPr>
          <a:xfrm>
            <a:off x="495918" y="2479593"/>
            <a:ext cx="4115374" cy="381053"/>
          </a:xfrm>
          <a:prstGeom prst="rect">
            <a:avLst/>
          </a:prstGeom>
        </p:spPr>
      </p:pic>
      <p:cxnSp>
        <p:nvCxnSpPr>
          <p:cNvPr id="47" name="Straight Arrow Connector 46">
            <a:extLst>
              <a:ext uri="{FF2B5EF4-FFF2-40B4-BE49-F238E27FC236}">
                <a16:creationId xmlns:a16="http://schemas.microsoft.com/office/drawing/2014/main" id="{B077E029-2D73-A9EE-59B9-A8D557A7F4A2}"/>
              </a:ext>
            </a:extLst>
          </p:cNvPr>
          <p:cNvCxnSpPr>
            <a:cxnSpLocks/>
          </p:cNvCxnSpPr>
          <p:nvPr/>
        </p:nvCxnSpPr>
        <p:spPr>
          <a:xfrm flipV="1">
            <a:off x="5345515" y="2912402"/>
            <a:ext cx="978038" cy="9345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44DAEE0-E6C0-C6FC-C0F0-6DA37A2D88B3}"/>
              </a:ext>
            </a:extLst>
          </p:cNvPr>
          <p:cNvSpPr txBox="1"/>
          <p:nvPr/>
        </p:nvSpPr>
        <p:spPr>
          <a:xfrm>
            <a:off x="1365854" y="3818677"/>
            <a:ext cx="9201504" cy="523220"/>
          </a:xfrm>
          <a:prstGeom prst="rect">
            <a:avLst/>
          </a:prstGeom>
          <a:noFill/>
        </p:spPr>
        <p:txBody>
          <a:bodyPr wrap="square" rtlCol="0">
            <a:spAutoFit/>
          </a:bodyPr>
          <a:lstStyle/>
          <a:p>
            <a:r>
              <a:rPr lang="en-US" sz="1400" dirty="0"/>
              <a:t>The width of the “Submit to Database”  button on the left is larger  than the one on the right. The height of the “Submit to Database” button on the left is larger that the one on the right.</a:t>
            </a:r>
          </a:p>
        </p:txBody>
      </p:sp>
      <p:sp>
        <p:nvSpPr>
          <p:cNvPr id="54" name="Oval 53">
            <a:extLst>
              <a:ext uri="{FF2B5EF4-FFF2-40B4-BE49-F238E27FC236}">
                <a16:creationId xmlns:a16="http://schemas.microsoft.com/office/drawing/2014/main" id="{15FBA77C-1079-C03B-A139-987E031E5056}"/>
              </a:ext>
            </a:extLst>
          </p:cNvPr>
          <p:cNvSpPr/>
          <p:nvPr/>
        </p:nvSpPr>
        <p:spPr>
          <a:xfrm>
            <a:off x="166241" y="2324949"/>
            <a:ext cx="4793959" cy="7386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751F94-B3F8-86A6-F0AA-BEC0ADA965F0}"/>
              </a:ext>
            </a:extLst>
          </p:cNvPr>
          <p:cNvPicPr>
            <a:picLocks noChangeAspect="1"/>
          </p:cNvPicPr>
          <p:nvPr/>
        </p:nvPicPr>
        <p:blipFill>
          <a:blip r:embed="rId4"/>
          <a:stretch>
            <a:fillRect/>
          </a:stretch>
        </p:blipFill>
        <p:spPr>
          <a:xfrm>
            <a:off x="6593274" y="2512296"/>
            <a:ext cx="3305636" cy="400106"/>
          </a:xfrm>
          <a:prstGeom prst="rect">
            <a:avLst/>
          </a:prstGeom>
        </p:spPr>
      </p:pic>
      <p:sp>
        <p:nvSpPr>
          <p:cNvPr id="5" name="Oval 4">
            <a:extLst>
              <a:ext uri="{FF2B5EF4-FFF2-40B4-BE49-F238E27FC236}">
                <a16:creationId xmlns:a16="http://schemas.microsoft.com/office/drawing/2014/main" id="{48161213-657F-592F-A10D-83EFE361D392}"/>
              </a:ext>
            </a:extLst>
          </p:cNvPr>
          <p:cNvSpPr/>
          <p:nvPr/>
        </p:nvSpPr>
        <p:spPr>
          <a:xfrm>
            <a:off x="5849113" y="2385374"/>
            <a:ext cx="4793959" cy="6539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197ACA1-079C-2E8E-2FA9-34D02AC30743}"/>
              </a:ext>
            </a:extLst>
          </p:cNvPr>
          <p:cNvCxnSpPr>
            <a:cxnSpLocks/>
          </p:cNvCxnSpPr>
          <p:nvPr/>
        </p:nvCxnSpPr>
        <p:spPr>
          <a:xfrm flipH="1" flipV="1">
            <a:off x="4611292" y="2912402"/>
            <a:ext cx="734223" cy="922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176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79613" y="501460"/>
            <a:ext cx="10674673" cy="569363"/>
          </a:xfrm>
        </p:spPr>
        <p:txBody>
          <a:bodyPr>
            <a:normAutofit/>
          </a:bodyPr>
          <a:lstStyle/>
          <a:p>
            <a:r>
              <a:rPr lang="en-US" dirty="0"/>
              <a:t>Accessibility Paragraph Text UI Recommendation (s) cont.</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60</a:t>
            </a:fld>
            <a:endParaRPr lang="en-US" dirty="0"/>
          </a:p>
        </p:txBody>
      </p:sp>
      <p:sp>
        <p:nvSpPr>
          <p:cNvPr id="10" name="Rectangle 9">
            <a:extLst>
              <a:ext uri="{FF2B5EF4-FFF2-40B4-BE49-F238E27FC236}">
                <a16:creationId xmlns:a16="http://schemas.microsoft.com/office/drawing/2014/main" id="{C3EE7ED5-DA3C-5879-14B8-22836CCD04C6}"/>
              </a:ext>
            </a:extLst>
          </p:cNvPr>
          <p:cNvSpPr/>
          <p:nvPr/>
        </p:nvSpPr>
        <p:spPr>
          <a:xfrm>
            <a:off x="979614" y="1729378"/>
            <a:ext cx="9121917" cy="2875326"/>
          </a:xfrm>
          <a:prstGeom prst="rect">
            <a:avLst/>
          </a:prstGeom>
          <a:solidFill>
            <a:srgbClr val="EAEAEA"/>
          </a:solidFill>
          <a:ln w="0">
            <a:no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600" dirty="0">
                <a:solidFill>
                  <a:schemeClr val="tx1"/>
                </a:solidFill>
                <a:effectLst/>
              </a:rPr>
              <a:t>Lorem ipsum dolor sit </a:t>
            </a:r>
            <a:r>
              <a:rPr lang="en-US" sz="1600" dirty="0" err="1">
                <a:solidFill>
                  <a:schemeClr val="tx1"/>
                </a:solidFill>
                <a:effectLst/>
              </a:rPr>
              <a:t>amet</a:t>
            </a:r>
            <a:r>
              <a:rPr lang="en-US" sz="1600" dirty="0">
                <a:solidFill>
                  <a:schemeClr val="tx1"/>
                </a:solidFill>
                <a:effectLst/>
              </a:rPr>
              <a:t>, </a:t>
            </a:r>
            <a:r>
              <a:rPr lang="en-US" sz="1600" dirty="0" err="1">
                <a:solidFill>
                  <a:schemeClr val="tx1"/>
                </a:solidFill>
                <a:effectLst/>
              </a:rPr>
              <a:t>consectetur</a:t>
            </a:r>
            <a:r>
              <a:rPr lang="en-US" sz="1600" dirty="0">
                <a:solidFill>
                  <a:schemeClr val="tx1"/>
                </a:solidFill>
                <a:effectLst/>
              </a:rPr>
              <a:t> </a:t>
            </a:r>
            <a:r>
              <a:rPr lang="en-US" sz="1600" dirty="0" err="1">
                <a:solidFill>
                  <a:schemeClr val="tx1"/>
                </a:solidFill>
                <a:effectLst/>
              </a:rPr>
              <a:t>adipiscing</a:t>
            </a:r>
            <a:r>
              <a:rPr lang="en-US" sz="1600" dirty="0">
                <a:solidFill>
                  <a:schemeClr val="tx1"/>
                </a:solidFill>
                <a:effectLst/>
              </a:rPr>
              <a:t> </a:t>
            </a:r>
            <a:r>
              <a:rPr lang="en-US" sz="1600" dirty="0" err="1">
                <a:solidFill>
                  <a:schemeClr val="tx1"/>
                </a:solidFill>
                <a:effectLst/>
              </a:rPr>
              <a:t>elit</a:t>
            </a:r>
            <a:r>
              <a:rPr lang="en-US" sz="1600" dirty="0">
                <a:solidFill>
                  <a:schemeClr val="tx1"/>
                </a:solidFill>
                <a:effectLst/>
              </a:rPr>
              <a:t>, sed do </a:t>
            </a:r>
            <a:r>
              <a:rPr lang="en-US" sz="1600" dirty="0" err="1">
                <a:solidFill>
                  <a:schemeClr val="tx1"/>
                </a:solidFill>
                <a:effectLst/>
              </a:rPr>
              <a:t>eiusmod</a:t>
            </a:r>
            <a:r>
              <a:rPr lang="en-US" sz="1600" dirty="0">
                <a:solidFill>
                  <a:schemeClr val="tx1"/>
                </a:solidFill>
                <a:effectLst/>
              </a:rPr>
              <a:t> </a:t>
            </a:r>
            <a:r>
              <a:rPr lang="en-US" sz="1600" dirty="0" err="1">
                <a:solidFill>
                  <a:schemeClr val="tx1"/>
                </a:solidFill>
                <a:effectLst/>
              </a:rPr>
              <a:t>tempor</a:t>
            </a:r>
            <a:r>
              <a:rPr lang="en-US" sz="1600" dirty="0">
                <a:solidFill>
                  <a:schemeClr val="tx1"/>
                </a:solidFill>
                <a:effectLst/>
              </a:rPr>
              <a:t> </a:t>
            </a:r>
            <a:r>
              <a:rPr lang="en-US" sz="1600" dirty="0" err="1">
                <a:solidFill>
                  <a:schemeClr val="tx1"/>
                </a:solidFill>
                <a:effectLst/>
              </a:rPr>
              <a:t>incididunt</a:t>
            </a:r>
            <a:r>
              <a:rPr lang="en-US" sz="1600" dirty="0">
                <a:solidFill>
                  <a:schemeClr val="tx1"/>
                </a:solidFill>
                <a:effectLst/>
              </a:rPr>
              <a:t> </a:t>
            </a:r>
            <a:r>
              <a:rPr lang="en-US" sz="1600" dirty="0" err="1">
                <a:solidFill>
                  <a:schemeClr val="tx1"/>
                </a:solidFill>
                <a:effectLst/>
              </a:rPr>
              <a:t>ut</a:t>
            </a:r>
            <a:r>
              <a:rPr lang="en-US" sz="1600" dirty="0">
                <a:solidFill>
                  <a:schemeClr val="tx1"/>
                </a:solidFill>
                <a:effectLst/>
              </a:rPr>
              <a:t> labore et dolore magna </a:t>
            </a:r>
            <a:r>
              <a:rPr lang="en-US" sz="1600" dirty="0" err="1">
                <a:solidFill>
                  <a:schemeClr val="tx1"/>
                </a:solidFill>
                <a:effectLst/>
              </a:rPr>
              <a:t>aliqua</a:t>
            </a:r>
            <a:r>
              <a:rPr lang="en-US" sz="1600" dirty="0">
                <a:solidFill>
                  <a:schemeClr val="tx1"/>
                </a:solidFill>
                <a:effectLst/>
              </a:rPr>
              <a:t>. Ut </a:t>
            </a:r>
            <a:r>
              <a:rPr lang="en-US" sz="1600" dirty="0" err="1">
                <a:solidFill>
                  <a:schemeClr val="tx1"/>
                </a:solidFill>
                <a:effectLst/>
              </a:rPr>
              <a:t>enim</a:t>
            </a:r>
            <a:r>
              <a:rPr lang="en-US" sz="1600" dirty="0">
                <a:solidFill>
                  <a:schemeClr val="tx1"/>
                </a:solidFill>
                <a:effectLst/>
              </a:rPr>
              <a:t> ad minim </a:t>
            </a:r>
            <a:r>
              <a:rPr lang="en-US" sz="1600" dirty="0" err="1">
                <a:solidFill>
                  <a:schemeClr val="tx1"/>
                </a:solidFill>
                <a:effectLst/>
              </a:rPr>
              <a:t>veniam</a:t>
            </a:r>
            <a:r>
              <a:rPr lang="en-US" sz="1600" dirty="0">
                <a:solidFill>
                  <a:schemeClr val="tx1"/>
                </a:solidFill>
                <a:effectLst/>
              </a:rPr>
              <a:t>, </a:t>
            </a:r>
            <a:r>
              <a:rPr lang="en-US" sz="1600" dirty="0" err="1">
                <a:solidFill>
                  <a:schemeClr val="tx1"/>
                </a:solidFill>
                <a:effectLst/>
              </a:rPr>
              <a:t>quis</a:t>
            </a:r>
            <a:r>
              <a:rPr lang="en-US" sz="1600" dirty="0">
                <a:solidFill>
                  <a:schemeClr val="tx1"/>
                </a:solidFill>
                <a:effectLst/>
              </a:rPr>
              <a:t> </a:t>
            </a:r>
            <a:r>
              <a:rPr lang="en-US" sz="1600" dirty="0" err="1">
                <a:solidFill>
                  <a:schemeClr val="tx1"/>
                </a:solidFill>
                <a:effectLst/>
              </a:rPr>
              <a:t>nostrud</a:t>
            </a:r>
            <a:r>
              <a:rPr lang="en-US" sz="1600" dirty="0">
                <a:solidFill>
                  <a:schemeClr val="tx1"/>
                </a:solidFill>
                <a:effectLst/>
              </a:rPr>
              <a:t> exercitation </a:t>
            </a:r>
            <a:r>
              <a:rPr lang="en-US" sz="1600" dirty="0" err="1">
                <a:solidFill>
                  <a:schemeClr val="tx1"/>
                </a:solidFill>
                <a:effectLst/>
              </a:rPr>
              <a:t>ullamco</a:t>
            </a:r>
            <a:r>
              <a:rPr lang="en-US" sz="1600" dirty="0">
                <a:solidFill>
                  <a:schemeClr val="tx1"/>
                </a:solidFill>
                <a:effectLst/>
              </a:rPr>
              <a:t> </a:t>
            </a:r>
            <a:r>
              <a:rPr lang="en-US" sz="1600" dirty="0" err="1">
                <a:solidFill>
                  <a:schemeClr val="tx1"/>
                </a:solidFill>
                <a:effectLst/>
              </a:rPr>
              <a:t>laboris</a:t>
            </a:r>
            <a:r>
              <a:rPr lang="en-US" sz="1600" dirty="0">
                <a:solidFill>
                  <a:schemeClr val="tx1"/>
                </a:solidFill>
                <a:effectLst/>
              </a:rPr>
              <a:t> nisi </a:t>
            </a:r>
            <a:r>
              <a:rPr lang="en-US" sz="1600" dirty="0" err="1">
                <a:solidFill>
                  <a:schemeClr val="tx1"/>
                </a:solidFill>
                <a:effectLst/>
              </a:rPr>
              <a:t>ut</a:t>
            </a:r>
            <a:r>
              <a:rPr lang="en-US" sz="1600" dirty="0">
                <a:solidFill>
                  <a:schemeClr val="tx1"/>
                </a:solidFill>
                <a:effectLst/>
              </a:rPr>
              <a:t> </a:t>
            </a:r>
            <a:r>
              <a:rPr lang="en-US" sz="1600" dirty="0" err="1">
                <a:solidFill>
                  <a:schemeClr val="tx1"/>
                </a:solidFill>
                <a:effectLst/>
              </a:rPr>
              <a:t>aliquip</a:t>
            </a:r>
            <a:r>
              <a:rPr lang="en-US" sz="1600" dirty="0">
                <a:solidFill>
                  <a:schemeClr val="tx1"/>
                </a:solidFill>
                <a:effectLst/>
              </a:rPr>
              <a:t> ex </a:t>
            </a:r>
            <a:r>
              <a:rPr lang="en-US" sz="1600" dirty="0" err="1">
                <a:solidFill>
                  <a:schemeClr val="tx1"/>
                </a:solidFill>
                <a:effectLst/>
              </a:rPr>
              <a:t>ea</a:t>
            </a:r>
            <a:r>
              <a:rPr lang="en-US" sz="1600" dirty="0">
                <a:solidFill>
                  <a:schemeClr val="tx1"/>
                </a:solidFill>
                <a:effectLst/>
              </a:rPr>
              <a:t> </a:t>
            </a:r>
            <a:r>
              <a:rPr lang="en-US" sz="1600" dirty="0" err="1">
                <a:solidFill>
                  <a:schemeClr val="tx1"/>
                </a:solidFill>
                <a:effectLst/>
              </a:rPr>
              <a:t>commodo</a:t>
            </a:r>
            <a:r>
              <a:rPr lang="en-US" sz="1600" dirty="0">
                <a:solidFill>
                  <a:schemeClr val="tx1"/>
                </a:solidFill>
                <a:effectLst/>
              </a:rPr>
              <a:t> </a:t>
            </a:r>
            <a:r>
              <a:rPr lang="en-US" sz="1600" dirty="0" err="1">
                <a:solidFill>
                  <a:schemeClr val="tx1"/>
                </a:solidFill>
                <a:effectLst/>
              </a:rPr>
              <a:t>consequat</a:t>
            </a:r>
            <a:r>
              <a:rPr lang="en-US" sz="1600" dirty="0">
                <a:solidFill>
                  <a:schemeClr val="tx1"/>
                </a:solidFill>
                <a:effectLst/>
              </a:rPr>
              <a:t>. Duis </a:t>
            </a:r>
            <a:r>
              <a:rPr lang="en-US" sz="1600" dirty="0" err="1">
                <a:solidFill>
                  <a:schemeClr val="tx1"/>
                </a:solidFill>
                <a:effectLst/>
              </a:rPr>
              <a:t>aute</a:t>
            </a:r>
            <a:r>
              <a:rPr lang="en-US" sz="1600" dirty="0">
                <a:solidFill>
                  <a:schemeClr val="tx1"/>
                </a:solidFill>
                <a:effectLst/>
              </a:rPr>
              <a:t> </a:t>
            </a:r>
            <a:r>
              <a:rPr lang="en-US" sz="1600" dirty="0" err="1">
                <a:solidFill>
                  <a:schemeClr val="tx1"/>
                </a:solidFill>
                <a:effectLst/>
              </a:rPr>
              <a:t>irure</a:t>
            </a:r>
            <a:r>
              <a:rPr lang="en-US" sz="1600" dirty="0">
                <a:solidFill>
                  <a:schemeClr val="tx1"/>
                </a:solidFill>
                <a:effectLst/>
              </a:rPr>
              <a:t> dolor in </a:t>
            </a:r>
            <a:r>
              <a:rPr lang="en-US" sz="1600" dirty="0" err="1">
                <a:solidFill>
                  <a:schemeClr val="tx1"/>
                </a:solidFill>
                <a:effectLst/>
              </a:rPr>
              <a:t>reprehenderit</a:t>
            </a:r>
            <a:r>
              <a:rPr lang="en-US" sz="1600" dirty="0">
                <a:solidFill>
                  <a:schemeClr val="tx1"/>
                </a:solidFill>
                <a:effectLst/>
              </a:rPr>
              <a:t> in </a:t>
            </a:r>
            <a:r>
              <a:rPr lang="en-US" sz="1600" dirty="0" err="1">
                <a:solidFill>
                  <a:schemeClr val="tx1"/>
                </a:solidFill>
                <a:effectLst/>
              </a:rPr>
              <a:t>voluptate</a:t>
            </a:r>
            <a:r>
              <a:rPr lang="en-US" sz="1600" dirty="0">
                <a:solidFill>
                  <a:schemeClr val="tx1"/>
                </a:solidFill>
                <a:effectLst/>
              </a:rPr>
              <a:t> </a:t>
            </a:r>
            <a:r>
              <a:rPr lang="en-US" sz="1600" dirty="0" err="1">
                <a:solidFill>
                  <a:schemeClr val="tx1"/>
                </a:solidFill>
                <a:effectLst/>
              </a:rPr>
              <a:t>velit</a:t>
            </a:r>
            <a:r>
              <a:rPr lang="en-US" sz="1600" dirty="0">
                <a:solidFill>
                  <a:schemeClr val="tx1"/>
                </a:solidFill>
                <a:effectLst/>
              </a:rPr>
              <a:t> </a:t>
            </a:r>
            <a:r>
              <a:rPr lang="en-US" sz="1600" dirty="0" err="1">
                <a:solidFill>
                  <a:schemeClr val="tx1"/>
                </a:solidFill>
                <a:effectLst/>
              </a:rPr>
              <a:t>esse</a:t>
            </a:r>
            <a:r>
              <a:rPr lang="en-US" sz="1600" dirty="0">
                <a:solidFill>
                  <a:schemeClr val="tx1"/>
                </a:solidFill>
                <a:effectLst/>
              </a:rPr>
              <a:t> </a:t>
            </a:r>
            <a:r>
              <a:rPr lang="en-US" sz="1600" dirty="0" err="1">
                <a:solidFill>
                  <a:schemeClr val="tx1"/>
                </a:solidFill>
                <a:effectLst/>
              </a:rPr>
              <a:t>cillum</a:t>
            </a:r>
            <a:r>
              <a:rPr lang="en-US" sz="1600" dirty="0">
                <a:solidFill>
                  <a:schemeClr val="tx1"/>
                </a:solidFill>
                <a:effectLst/>
              </a:rPr>
              <a:t> dolore </a:t>
            </a:r>
            <a:r>
              <a:rPr lang="en-US" sz="1600" dirty="0" err="1">
                <a:solidFill>
                  <a:schemeClr val="tx1"/>
                </a:solidFill>
                <a:effectLst/>
              </a:rPr>
              <a:t>eu</a:t>
            </a:r>
            <a:r>
              <a:rPr lang="en-US" sz="1600" dirty="0">
                <a:solidFill>
                  <a:schemeClr val="tx1"/>
                </a:solidFill>
                <a:effectLst/>
              </a:rPr>
              <a:t> </a:t>
            </a:r>
            <a:r>
              <a:rPr lang="en-US" sz="1600" dirty="0" err="1">
                <a:solidFill>
                  <a:schemeClr val="tx1"/>
                </a:solidFill>
                <a:effectLst/>
              </a:rPr>
              <a:t>fugiat</a:t>
            </a:r>
            <a:r>
              <a:rPr lang="en-US" sz="1600" dirty="0">
                <a:solidFill>
                  <a:schemeClr val="tx1"/>
                </a:solidFill>
                <a:effectLst/>
              </a:rPr>
              <a:t> </a:t>
            </a:r>
            <a:r>
              <a:rPr lang="en-US" sz="1600" dirty="0" err="1">
                <a:solidFill>
                  <a:schemeClr val="tx1"/>
                </a:solidFill>
                <a:effectLst/>
              </a:rPr>
              <a:t>nulla</a:t>
            </a:r>
            <a:r>
              <a:rPr lang="en-US" sz="1600" dirty="0">
                <a:solidFill>
                  <a:schemeClr val="tx1"/>
                </a:solidFill>
                <a:effectLst/>
              </a:rPr>
              <a:t> </a:t>
            </a:r>
            <a:r>
              <a:rPr lang="en-US" sz="1600" dirty="0" err="1">
                <a:solidFill>
                  <a:schemeClr val="tx1"/>
                </a:solidFill>
                <a:effectLst/>
              </a:rPr>
              <a:t>pariatur</a:t>
            </a:r>
            <a:r>
              <a:rPr lang="en-US" sz="1600" dirty="0">
                <a:solidFill>
                  <a:schemeClr val="tx1"/>
                </a:solidFill>
                <a:effectLst/>
              </a:rPr>
              <a:t>. </a:t>
            </a:r>
            <a:r>
              <a:rPr lang="en-US" sz="1600" dirty="0" err="1">
                <a:solidFill>
                  <a:schemeClr val="tx1"/>
                </a:solidFill>
                <a:effectLst/>
              </a:rPr>
              <a:t>Excepteur</a:t>
            </a:r>
            <a:r>
              <a:rPr lang="en-US" sz="1600" dirty="0">
                <a:solidFill>
                  <a:schemeClr val="tx1"/>
                </a:solidFill>
                <a:effectLst/>
              </a:rPr>
              <a:t> </a:t>
            </a:r>
            <a:r>
              <a:rPr lang="en-US" sz="1600" dirty="0" err="1">
                <a:solidFill>
                  <a:schemeClr val="tx1"/>
                </a:solidFill>
                <a:effectLst/>
              </a:rPr>
              <a:t>sint</a:t>
            </a:r>
            <a:r>
              <a:rPr lang="en-US" sz="1600" dirty="0">
                <a:solidFill>
                  <a:schemeClr val="tx1"/>
                </a:solidFill>
                <a:effectLst/>
              </a:rPr>
              <a:t> </a:t>
            </a:r>
            <a:r>
              <a:rPr lang="en-US" sz="1600" dirty="0" err="1">
                <a:solidFill>
                  <a:schemeClr val="tx1"/>
                </a:solidFill>
                <a:effectLst/>
              </a:rPr>
              <a:t>occaecat</a:t>
            </a:r>
            <a:r>
              <a:rPr lang="en-US" sz="1600" dirty="0">
                <a:solidFill>
                  <a:schemeClr val="tx1"/>
                </a:solidFill>
                <a:effectLst/>
              </a:rPr>
              <a:t> </a:t>
            </a:r>
            <a:r>
              <a:rPr lang="en-US" sz="1600" dirty="0" err="1">
                <a:solidFill>
                  <a:schemeClr val="tx1"/>
                </a:solidFill>
                <a:effectLst/>
              </a:rPr>
              <a:t>cupidatat</a:t>
            </a:r>
            <a:r>
              <a:rPr lang="en-US" sz="1600" dirty="0">
                <a:solidFill>
                  <a:schemeClr val="tx1"/>
                </a:solidFill>
                <a:effectLst/>
              </a:rPr>
              <a:t> non </a:t>
            </a:r>
            <a:r>
              <a:rPr lang="en-US" sz="1600" dirty="0" err="1">
                <a:solidFill>
                  <a:schemeClr val="tx1"/>
                </a:solidFill>
                <a:effectLst/>
              </a:rPr>
              <a:t>proident</a:t>
            </a:r>
            <a:r>
              <a:rPr lang="en-US" sz="1600" dirty="0">
                <a:solidFill>
                  <a:schemeClr val="tx1"/>
                </a:solidFill>
                <a:effectLst/>
              </a:rPr>
              <a:t>, sunt in culpa qui </a:t>
            </a:r>
            <a:r>
              <a:rPr lang="en-US" sz="1600" dirty="0" err="1">
                <a:solidFill>
                  <a:schemeClr val="tx1"/>
                </a:solidFill>
                <a:effectLst/>
              </a:rPr>
              <a:t>officia</a:t>
            </a:r>
            <a:r>
              <a:rPr lang="en-US" sz="1600" dirty="0">
                <a:solidFill>
                  <a:schemeClr val="tx1"/>
                </a:solidFill>
                <a:effectLst/>
              </a:rPr>
              <a:t> </a:t>
            </a:r>
            <a:r>
              <a:rPr lang="en-US" sz="1600" dirty="0" err="1">
                <a:solidFill>
                  <a:schemeClr val="tx1"/>
                </a:solidFill>
                <a:effectLst/>
              </a:rPr>
              <a:t>deserunt</a:t>
            </a:r>
            <a:r>
              <a:rPr lang="en-US" sz="1600" dirty="0">
                <a:solidFill>
                  <a:schemeClr val="tx1"/>
                </a:solidFill>
                <a:effectLst/>
              </a:rPr>
              <a:t> </a:t>
            </a:r>
            <a:r>
              <a:rPr lang="en-US" sz="1600" dirty="0" err="1">
                <a:solidFill>
                  <a:schemeClr val="tx1"/>
                </a:solidFill>
                <a:effectLst/>
              </a:rPr>
              <a:t>mollit</a:t>
            </a:r>
            <a:r>
              <a:rPr lang="en-US" sz="1600" dirty="0">
                <a:solidFill>
                  <a:schemeClr val="tx1"/>
                </a:solidFill>
                <a:effectLst/>
              </a:rPr>
              <a:t> </a:t>
            </a:r>
            <a:r>
              <a:rPr lang="en-US" sz="1600" dirty="0" err="1">
                <a:solidFill>
                  <a:schemeClr val="tx1"/>
                </a:solidFill>
                <a:effectLst/>
              </a:rPr>
              <a:t>anim</a:t>
            </a:r>
            <a:r>
              <a:rPr lang="en-US" sz="1600" dirty="0">
                <a:solidFill>
                  <a:schemeClr val="tx1"/>
                </a:solidFill>
                <a:effectLst/>
              </a:rPr>
              <a:t> id </a:t>
            </a:r>
            <a:r>
              <a:rPr lang="en-US" sz="1600" dirty="0" err="1">
                <a:solidFill>
                  <a:schemeClr val="tx1"/>
                </a:solidFill>
                <a:effectLst/>
              </a:rPr>
              <a:t>est</a:t>
            </a:r>
            <a:r>
              <a:rPr lang="en-US" sz="1600" dirty="0">
                <a:solidFill>
                  <a:schemeClr val="tx1"/>
                </a:solidFill>
                <a:effectLst/>
              </a:rPr>
              <a:t> </a:t>
            </a:r>
            <a:r>
              <a:rPr lang="en-US" sz="1600" dirty="0" err="1">
                <a:solidFill>
                  <a:schemeClr val="tx1"/>
                </a:solidFill>
                <a:effectLst/>
              </a:rPr>
              <a:t>laborum.Lorem</a:t>
            </a:r>
            <a:r>
              <a:rPr lang="en-US" sz="1600" dirty="0">
                <a:solidFill>
                  <a:schemeClr val="tx1"/>
                </a:solidFill>
                <a:effectLst/>
              </a:rPr>
              <a:t> ipsum dolor sit </a:t>
            </a:r>
            <a:r>
              <a:rPr lang="en-US" sz="1600" dirty="0" err="1">
                <a:solidFill>
                  <a:schemeClr val="tx1"/>
                </a:solidFill>
                <a:effectLst/>
              </a:rPr>
              <a:t>amet</a:t>
            </a:r>
            <a:r>
              <a:rPr lang="en-US" sz="1600" dirty="0">
                <a:solidFill>
                  <a:schemeClr val="tx1"/>
                </a:solidFill>
                <a:effectLst/>
              </a:rPr>
              <a:t>, </a:t>
            </a:r>
            <a:r>
              <a:rPr lang="en-US" sz="1600" dirty="0" err="1">
                <a:solidFill>
                  <a:schemeClr val="tx1"/>
                </a:solidFill>
                <a:effectLst/>
              </a:rPr>
              <a:t>consectetur</a:t>
            </a:r>
            <a:r>
              <a:rPr lang="en-US" sz="1600" dirty="0">
                <a:solidFill>
                  <a:schemeClr val="tx1"/>
                </a:solidFill>
                <a:effectLst/>
              </a:rPr>
              <a:t> </a:t>
            </a:r>
            <a:r>
              <a:rPr lang="en-US" sz="1600" dirty="0" err="1">
                <a:solidFill>
                  <a:schemeClr val="tx1"/>
                </a:solidFill>
                <a:effectLst/>
              </a:rPr>
              <a:t>adipiscing</a:t>
            </a:r>
            <a:r>
              <a:rPr lang="en-US" sz="1600" dirty="0">
                <a:solidFill>
                  <a:schemeClr val="tx1"/>
                </a:solidFill>
                <a:effectLst/>
              </a:rPr>
              <a:t> </a:t>
            </a:r>
            <a:r>
              <a:rPr lang="en-US" sz="1600" dirty="0" err="1">
                <a:solidFill>
                  <a:schemeClr val="tx1"/>
                </a:solidFill>
                <a:effectLst/>
              </a:rPr>
              <a:t>elit</a:t>
            </a:r>
            <a:r>
              <a:rPr lang="en-US" sz="1600" dirty="0">
                <a:solidFill>
                  <a:schemeClr val="tx1"/>
                </a:solidFill>
                <a:effectLst/>
              </a:rPr>
              <a:t>, sed do </a:t>
            </a:r>
            <a:r>
              <a:rPr lang="en-US" sz="1600" dirty="0" err="1">
                <a:solidFill>
                  <a:schemeClr val="tx1"/>
                </a:solidFill>
                <a:effectLst/>
              </a:rPr>
              <a:t>eiusmod</a:t>
            </a:r>
            <a:r>
              <a:rPr lang="en-US" sz="1600" dirty="0">
                <a:solidFill>
                  <a:schemeClr val="tx1"/>
                </a:solidFill>
                <a:effectLst/>
              </a:rPr>
              <a:t> </a:t>
            </a:r>
            <a:r>
              <a:rPr lang="en-US" sz="1600" dirty="0" err="1">
                <a:solidFill>
                  <a:schemeClr val="tx1"/>
                </a:solidFill>
                <a:effectLst/>
              </a:rPr>
              <a:t>tempor</a:t>
            </a:r>
            <a:r>
              <a:rPr lang="en-US" sz="1600" dirty="0">
                <a:solidFill>
                  <a:schemeClr val="tx1"/>
                </a:solidFill>
                <a:effectLst/>
              </a:rPr>
              <a:t> </a:t>
            </a:r>
            <a:r>
              <a:rPr lang="en-US" sz="1600" dirty="0" err="1">
                <a:solidFill>
                  <a:schemeClr val="tx1"/>
                </a:solidFill>
                <a:effectLst/>
              </a:rPr>
              <a:t>incididunt</a:t>
            </a:r>
            <a:r>
              <a:rPr lang="en-US" sz="1600" dirty="0">
                <a:solidFill>
                  <a:schemeClr val="tx1"/>
                </a:solidFill>
                <a:effectLst/>
              </a:rPr>
              <a:t> </a:t>
            </a:r>
            <a:r>
              <a:rPr lang="en-US" sz="1600" dirty="0" err="1">
                <a:solidFill>
                  <a:schemeClr val="tx1"/>
                </a:solidFill>
                <a:effectLst/>
              </a:rPr>
              <a:t>ut</a:t>
            </a:r>
            <a:r>
              <a:rPr lang="en-US" sz="1600" dirty="0">
                <a:solidFill>
                  <a:schemeClr val="tx1"/>
                </a:solidFill>
                <a:effectLst/>
              </a:rPr>
              <a:t> labore et dolore magna </a:t>
            </a:r>
            <a:r>
              <a:rPr lang="en-US" sz="1600" dirty="0" err="1">
                <a:solidFill>
                  <a:schemeClr val="tx1"/>
                </a:solidFill>
                <a:effectLst/>
              </a:rPr>
              <a:t>aliqua</a:t>
            </a:r>
            <a:r>
              <a:rPr lang="en-US" sz="1600" dirty="0">
                <a:solidFill>
                  <a:schemeClr val="tx1"/>
                </a:solidFill>
                <a:effectLst/>
              </a:rPr>
              <a:t>. Ut </a:t>
            </a:r>
            <a:r>
              <a:rPr lang="en-US" sz="1600" dirty="0" err="1">
                <a:solidFill>
                  <a:schemeClr val="tx1"/>
                </a:solidFill>
                <a:effectLst/>
              </a:rPr>
              <a:t>enim</a:t>
            </a:r>
            <a:r>
              <a:rPr lang="en-US" sz="1600" dirty="0">
                <a:solidFill>
                  <a:schemeClr val="tx1"/>
                </a:solidFill>
                <a:effectLst/>
              </a:rPr>
              <a:t> ad minim </a:t>
            </a:r>
            <a:r>
              <a:rPr lang="en-US" sz="1600" dirty="0" err="1">
                <a:solidFill>
                  <a:schemeClr val="tx1"/>
                </a:solidFill>
                <a:effectLst/>
              </a:rPr>
              <a:t>veniam</a:t>
            </a:r>
            <a:r>
              <a:rPr lang="en-US" sz="1600" dirty="0">
                <a:solidFill>
                  <a:schemeClr val="tx1"/>
                </a:solidFill>
                <a:effectLst/>
              </a:rPr>
              <a:t>, </a:t>
            </a:r>
            <a:r>
              <a:rPr lang="en-US" sz="1600" dirty="0" err="1">
                <a:solidFill>
                  <a:schemeClr val="tx1"/>
                </a:solidFill>
                <a:effectLst/>
              </a:rPr>
              <a:t>quis</a:t>
            </a:r>
            <a:r>
              <a:rPr lang="en-US" sz="1600" dirty="0">
                <a:solidFill>
                  <a:schemeClr val="tx1"/>
                </a:solidFill>
                <a:effectLst/>
              </a:rPr>
              <a:t> </a:t>
            </a:r>
            <a:r>
              <a:rPr lang="en-US" sz="1600" dirty="0" err="1">
                <a:solidFill>
                  <a:schemeClr val="tx1"/>
                </a:solidFill>
                <a:effectLst/>
              </a:rPr>
              <a:t>nostrud</a:t>
            </a:r>
            <a:r>
              <a:rPr lang="en-US" sz="1600" dirty="0">
                <a:solidFill>
                  <a:schemeClr val="tx1"/>
                </a:solidFill>
                <a:effectLst/>
              </a:rPr>
              <a:t> exercitation </a:t>
            </a:r>
            <a:r>
              <a:rPr lang="en-US" sz="1600" dirty="0" err="1">
                <a:solidFill>
                  <a:schemeClr val="tx1"/>
                </a:solidFill>
                <a:effectLst/>
              </a:rPr>
              <a:t>ullamco</a:t>
            </a:r>
            <a:r>
              <a:rPr lang="en-US" sz="1600" dirty="0">
                <a:solidFill>
                  <a:schemeClr val="tx1"/>
                </a:solidFill>
                <a:effectLst/>
              </a:rPr>
              <a:t> </a:t>
            </a:r>
            <a:r>
              <a:rPr lang="en-US" sz="1600" dirty="0" err="1">
                <a:solidFill>
                  <a:schemeClr val="tx1"/>
                </a:solidFill>
                <a:effectLst/>
              </a:rPr>
              <a:t>laboris</a:t>
            </a:r>
            <a:r>
              <a:rPr lang="en-US" sz="1600" dirty="0">
                <a:solidFill>
                  <a:schemeClr val="tx1"/>
                </a:solidFill>
                <a:effectLst/>
              </a:rPr>
              <a:t> nisi </a:t>
            </a:r>
            <a:r>
              <a:rPr lang="en-US" sz="1600" dirty="0" err="1">
                <a:solidFill>
                  <a:schemeClr val="tx1"/>
                </a:solidFill>
                <a:effectLst/>
              </a:rPr>
              <a:t>ut</a:t>
            </a:r>
            <a:r>
              <a:rPr lang="en-US" sz="1600" dirty="0">
                <a:solidFill>
                  <a:schemeClr val="tx1"/>
                </a:solidFill>
                <a:effectLst/>
              </a:rPr>
              <a:t> </a:t>
            </a:r>
            <a:r>
              <a:rPr lang="en-US" sz="1600" dirty="0" err="1">
                <a:solidFill>
                  <a:schemeClr val="tx1"/>
                </a:solidFill>
                <a:effectLst/>
              </a:rPr>
              <a:t>aliquip</a:t>
            </a:r>
            <a:r>
              <a:rPr lang="en-US" sz="1600" dirty="0">
                <a:solidFill>
                  <a:schemeClr val="tx1"/>
                </a:solidFill>
                <a:effectLst/>
              </a:rPr>
              <a:t> ex </a:t>
            </a:r>
            <a:r>
              <a:rPr lang="en-US" sz="1600" dirty="0" err="1">
                <a:solidFill>
                  <a:schemeClr val="tx1"/>
                </a:solidFill>
                <a:effectLst/>
              </a:rPr>
              <a:t>ea</a:t>
            </a:r>
            <a:r>
              <a:rPr lang="en-US" sz="1600" dirty="0">
                <a:solidFill>
                  <a:schemeClr val="tx1"/>
                </a:solidFill>
                <a:effectLst/>
              </a:rPr>
              <a:t> </a:t>
            </a:r>
            <a:r>
              <a:rPr lang="en-US" sz="1600" dirty="0" err="1">
                <a:solidFill>
                  <a:schemeClr val="tx1"/>
                </a:solidFill>
                <a:effectLst/>
              </a:rPr>
              <a:t>commodo</a:t>
            </a:r>
            <a:r>
              <a:rPr lang="en-US" sz="1600" dirty="0">
                <a:solidFill>
                  <a:schemeClr val="tx1"/>
                </a:solidFill>
                <a:effectLst/>
              </a:rPr>
              <a:t> </a:t>
            </a:r>
            <a:r>
              <a:rPr lang="en-US" sz="1600" dirty="0" err="1">
                <a:solidFill>
                  <a:schemeClr val="tx1"/>
                </a:solidFill>
                <a:effectLst/>
              </a:rPr>
              <a:t>consequat</a:t>
            </a:r>
            <a:r>
              <a:rPr lang="en-US" sz="1600" dirty="0">
                <a:solidFill>
                  <a:schemeClr val="tx1"/>
                </a:solidFill>
                <a:effectLst/>
              </a:rPr>
              <a:t>. Duis </a:t>
            </a:r>
            <a:r>
              <a:rPr lang="en-US" sz="1600" dirty="0" err="1">
                <a:solidFill>
                  <a:schemeClr val="tx1"/>
                </a:solidFill>
                <a:effectLst/>
              </a:rPr>
              <a:t>aute</a:t>
            </a:r>
            <a:r>
              <a:rPr lang="en-US" sz="1600" dirty="0">
                <a:solidFill>
                  <a:schemeClr val="tx1"/>
                </a:solidFill>
                <a:effectLst/>
              </a:rPr>
              <a:t> </a:t>
            </a:r>
            <a:r>
              <a:rPr lang="en-US" sz="1600" dirty="0" err="1">
                <a:solidFill>
                  <a:schemeClr val="tx1"/>
                </a:solidFill>
                <a:effectLst/>
              </a:rPr>
              <a:t>irure</a:t>
            </a:r>
            <a:r>
              <a:rPr lang="en-US" sz="1600" dirty="0">
                <a:solidFill>
                  <a:schemeClr val="tx1"/>
                </a:solidFill>
                <a:effectLst/>
              </a:rPr>
              <a:t> dolor in </a:t>
            </a:r>
            <a:r>
              <a:rPr lang="en-US" sz="1600" dirty="0" err="1">
                <a:solidFill>
                  <a:schemeClr val="tx1"/>
                </a:solidFill>
                <a:effectLst/>
              </a:rPr>
              <a:t>reprehenderit</a:t>
            </a:r>
            <a:r>
              <a:rPr lang="en-US" sz="1600" dirty="0">
                <a:solidFill>
                  <a:schemeClr val="tx1"/>
                </a:solidFill>
                <a:effectLst/>
              </a:rPr>
              <a:t> in </a:t>
            </a:r>
            <a:r>
              <a:rPr lang="en-US" sz="1600" dirty="0" err="1">
                <a:solidFill>
                  <a:schemeClr val="tx1"/>
                </a:solidFill>
                <a:effectLst/>
              </a:rPr>
              <a:t>voluptate</a:t>
            </a:r>
            <a:r>
              <a:rPr lang="en-US" sz="1600" dirty="0">
                <a:solidFill>
                  <a:schemeClr val="tx1"/>
                </a:solidFill>
                <a:effectLst/>
              </a:rPr>
              <a:t> </a:t>
            </a:r>
            <a:r>
              <a:rPr lang="en-US" sz="1600" dirty="0" err="1">
                <a:solidFill>
                  <a:schemeClr val="tx1"/>
                </a:solidFill>
                <a:effectLst/>
              </a:rPr>
              <a:t>velit</a:t>
            </a:r>
            <a:r>
              <a:rPr lang="en-US" sz="1600" dirty="0">
                <a:solidFill>
                  <a:schemeClr val="tx1"/>
                </a:solidFill>
                <a:effectLst/>
              </a:rPr>
              <a:t> </a:t>
            </a:r>
            <a:r>
              <a:rPr lang="en-US" sz="1600" dirty="0" err="1">
                <a:solidFill>
                  <a:schemeClr val="tx1"/>
                </a:solidFill>
                <a:effectLst/>
              </a:rPr>
              <a:t>esse</a:t>
            </a:r>
            <a:r>
              <a:rPr lang="en-US" sz="1600" dirty="0">
                <a:solidFill>
                  <a:schemeClr val="tx1"/>
                </a:solidFill>
                <a:effectLst/>
              </a:rPr>
              <a:t> </a:t>
            </a:r>
            <a:r>
              <a:rPr lang="en-US" sz="1600" dirty="0" err="1">
                <a:solidFill>
                  <a:schemeClr val="tx1"/>
                </a:solidFill>
                <a:effectLst/>
              </a:rPr>
              <a:t>cillum</a:t>
            </a:r>
            <a:r>
              <a:rPr lang="en-US" sz="1600" dirty="0">
                <a:solidFill>
                  <a:schemeClr val="tx1"/>
                </a:solidFill>
                <a:effectLst/>
              </a:rPr>
              <a:t> dolore </a:t>
            </a:r>
            <a:r>
              <a:rPr lang="en-US" sz="1600" dirty="0" err="1">
                <a:solidFill>
                  <a:schemeClr val="tx1"/>
                </a:solidFill>
                <a:effectLst/>
              </a:rPr>
              <a:t>eu</a:t>
            </a:r>
            <a:r>
              <a:rPr lang="en-US" sz="1600" dirty="0">
                <a:solidFill>
                  <a:schemeClr val="tx1"/>
                </a:solidFill>
                <a:effectLst/>
              </a:rPr>
              <a:t> </a:t>
            </a:r>
            <a:r>
              <a:rPr lang="en-US" sz="1600" dirty="0" err="1">
                <a:solidFill>
                  <a:schemeClr val="tx1"/>
                </a:solidFill>
                <a:effectLst/>
              </a:rPr>
              <a:t>fugiat</a:t>
            </a:r>
            <a:r>
              <a:rPr lang="en-US" sz="1600" dirty="0">
                <a:solidFill>
                  <a:schemeClr val="tx1"/>
                </a:solidFill>
                <a:effectLst/>
              </a:rPr>
              <a:t> </a:t>
            </a:r>
            <a:r>
              <a:rPr lang="en-US" sz="1600" dirty="0" err="1">
                <a:solidFill>
                  <a:schemeClr val="tx1"/>
                </a:solidFill>
                <a:effectLst/>
              </a:rPr>
              <a:t>nulla</a:t>
            </a:r>
            <a:r>
              <a:rPr lang="en-US" sz="1600" dirty="0">
                <a:solidFill>
                  <a:schemeClr val="tx1"/>
                </a:solidFill>
                <a:effectLst/>
              </a:rPr>
              <a:t> </a:t>
            </a:r>
            <a:r>
              <a:rPr lang="en-US" sz="1600" dirty="0" err="1">
                <a:solidFill>
                  <a:schemeClr val="tx1"/>
                </a:solidFill>
                <a:effectLst/>
              </a:rPr>
              <a:t>pariatur</a:t>
            </a:r>
            <a:r>
              <a:rPr lang="en-US" sz="1600" dirty="0">
                <a:solidFill>
                  <a:schemeClr val="tx1"/>
                </a:solidFill>
                <a:effectLst/>
              </a:rPr>
              <a:t>. </a:t>
            </a:r>
            <a:r>
              <a:rPr lang="en-US" sz="1600" dirty="0" err="1">
                <a:solidFill>
                  <a:schemeClr val="tx1"/>
                </a:solidFill>
                <a:effectLst/>
              </a:rPr>
              <a:t>Excepteur</a:t>
            </a:r>
            <a:r>
              <a:rPr lang="en-US" sz="1600" dirty="0">
                <a:solidFill>
                  <a:schemeClr val="tx1"/>
                </a:solidFill>
                <a:effectLst/>
              </a:rPr>
              <a:t> </a:t>
            </a:r>
            <a:r>
              <a:rPr lang="en-US" sz="1600" dirty="0" err="1">
                <a:solidFill>
                  <a:schemeClr val="tx1"/>
                </a:solidFill>
                <a:effectLst/>
              </a:rPr>
              <a:t>sint</a:t>
            </a:r>
            <a:r>
              <a:rPr lang="en-US" sz="1600" dirty="0">
                <a:solidFill>
                  <a:schemeClr val="tx1"/>
                </a:solidFill>
                <a:effectLst/>
              </a:rPr>
              <a:t> </a:t>
            </a:r>
            <a:r>
              <a:rPr lang="en-US" sz="1600" dirty="0" err="1">
                <a:solidFill>
                  <a:schemeClr val="tx1"/>
                </a:solidFill>
                <a:effectLst/>
              </a:rPr>
              <a:t>occaecat</a:t>
            </a:r>
            <a:r>
              <a:rPr lang="en-US" sz="1600" dirty="0">
                <a:solidFill>
                  <a:schemeClr val="tx1"/>
                </a:solidFill>
                <a:effectLst/>
              </a:rPr>
              <a:t> </a:t>
            </a:r>
            <a:r>
              <a:rPr lang="en-US" sz="1600" dirty="0" err="1">
                <a:solidFill>
                  <a:schemeClr val="tx1"/>
                </a:solidFill>
                <a:effectLst/>
              </a:rPr>
              <a:t>cupidatat</a:t>
            </a:r>
            <a:r>
              <a:rPr lang="en-US" sz="1600" dirty="0">
                <a:solidFill>
                  <a:schemeClr val="tx1"/>
                </a:solidFill>
                <a:effectLst/>
              </a:rPr>
              <a:t> non </a:t>
            </a:r>
            <a:r>
              <a:rPr lang="en-US" sz="1600" dirty="0" err="1">
                <a:solidFill>
                  <a:schemeClr val="tx1"/>
                </a:solidFill>
                <a:effectLst/>
              </a:rPr>
              <a:t>proident</a:t>
            </a:r>
            <a:r>
              <a:rPr lang="en-US" sz="1600" dirty="0">
                <a:solidFill>
                  <a:schemeClr val="tx1"/>
                </a:solidFill>
                <a:effectLst/>
              </a:rPr>
              <a:t>, sunt in culpa qui </a:t>
            </a:r>
            <a:r>
              <a:rPr lang="en-US" sz="1600" dirty="0" err="1">
                <a:solidFill>
                  <a:schemeClr val="tx1"/>
                </a:solidFill>
                <a:effectLst/>
              </a:rPr>
              <a:t>officia</a:t>
            </a:r>
            <a:r>
              <a:rPr lang="en-US" sz="1600" dirty="0">
                <a:solidFill>
                  <a:schemeClr val="tx1"/>
                </a:solidFill>
                <a:effectLst/>
              </a:rPr>
              <a:t> </a:t>
            </a:r>
            <a:r>
              <a:rPr lang="en-US" sz="1600" dirty="0" err="1">
                <a:solidFill>
                  <a:schemeClr val="tx1"/>
                </a:solidFill>
                <a:effectLst/>
              </a:rPr>
              <a:t>deserunt</a:t>
            </a:r>
            <a:r>
              <a:rPr lang="en-US" sz="1600" dirty="0">
                <a:solidFill>
                  <a:schemeClr val="tx1"/>
                </a:solidFill>
                <a:effectLst/>
              </a:rPr>
              <a:t> </a:t>
            </a:r>
            <a:r>
              <a:rPr lang="en-US" sz="1600" dirty="0" err="1">
                <a:solidFill>
                  <a:schemeClr val="tx1"/>
                </a:solidFill>
                <a:effectLst/>
              </a:rPr>
              <a:t>mollit</a:t>
            </a:r>
            <a:r>
              <a:rPr lang="en-US" sz="1600" dirty="0">
                <a:solidFill>
                  <a:schemeClr val="tx1"/>
                </a:solidFill>
                <a:effectLst/>
              </a:rPr>
              <a:t> </a:t>
            </a:r>
            <a:r>
              <a:rPr lang="en-US" sz="1600" dirty="0" err="1">
                <a:solidFill>
                  <a:schemeClr val="tx1"/>
                </a:solidFill>
                <a:effectLst/>
              </a:rPr>
              <a:t>anim</a:t>
            </a:r>
            <a:r>
              <a:rPr lang="en-US" sz="1600" dirty="0">
                <a:solidFill>
                  <a:schemeClr val="tx1"/>
                </a:solidFill>
                <a:effectLst/>
              </a:rPr>
              <a:t> id </a:t>
            </a:r>
            <a:r>
              <a:rPr lang="en-US" sz="1600" dirty="0" err="1">
                <a:solidFill>
                  <a:schemeClr val="tx1"/>
                </a:solidFill>
                <a:effectLst/>
              </a:rPr>
              <a:t>est</a:t>
            </a:r>
            <a:r>
              <a:rPr lang="en-US" sz="1600" dirty="0">
                <a:solidFill>
                  <a:schemeClr val="tx1"/>
                </a:solidFill>
                <a:effectLst/>
              </a:rPr>
              <a:t> </a:t>
            </a:r>
            <a:r>
              <a:rPr lang="en-US" sz="1600" dirty="0" err="1">
                <a:solidFill>
                  <a:schemeClr val="tx1"/>
                </a:solidFill>
                <a:effectLst/>
              </a:rPr>
              <a:t>laborum</a:t>
            </a:r>
            <a:r>
              <a:rPr lang="en-US" sz="1600" dirty="0">
                <a:solidFill>
                  <a:schemeClr val="tx1"/>
                </a:solidFill>
                <a:effectLst/>
              </a:rPr>
              <a:t>.</a:t>
            </a:r>
            <a:endParaRPr lang="en-US" sz="1600" dirty="0">
              <a:solidFill>
                <a:schemeClr val="tx1"/>
              </a:solidFill>
            </a:endParaRPr>
          </a:p>
        </p:txBody>
      </p:sp>
      <p:sp>
        <p:nvSpPr>
          <p:cNvPr id="3" name="TextBox 2">
            <a:extLst>
              <a:ext uri="{FF2B5EF4-FFF2-40B4-BE49-F238E27FC236}">
                <a16:creationId xmlns:a16="http://schemas.microsoft.com/office/drawing/2014/main" id="{EC763516-9F40-FBF5-8139-0FF80587ABE0}"/>
              </a:ext>
            </a:extLst>
          </p:cNvPr>
          <p:cNvSpPr txBox="1"/>
          <p:nvPr/>
        </p:nvSpPr>
        <p:spPr>
          <a:xfrm>
            <a:off x="4460690" y="5332271"/>
            <a:ext cx="3270620" cy="738664"/>
          </a:xfrm>
          <a:prstGeom prst="rect">
            <a:avLst/>
          </a:prstGeom>
          <a:noFill/>
        </p:spPr>
        <p:txBody>
          <a:bodyPr wrap="square">
            <a:spAutoFit/>
          </a:bodyPr>
          <a:lstStyle/>
          <a:p>
            <a:endParaRPr lang="en-US" dirty="0"/>
          </a:p>
          <a:p>
            <a:r>
              <a:rPr lang="en-US" sz="1200" dirty="0"/>
              <a:t>font-size: 16px;</a:t>
            </a:r>
          </a:p>
          <a:p>
            <a:r>
              <a:rPr lang="en-US" sz="1200" dirty="0"/>
              <a:t>background-color: #EAEAEA;</a:t>
            </a:r>
          </a:p>
        </p:txBody>
      </p:sp>
      <p:cxnSp>
        <p:nvCxnSpPr>
          <p:cNvPr id="4" name="Straight Arrow Connector 3">
            <a:extLst>
              <a:ext uri="{FF2B5EF4-FFF2-40B4-BE49-F238E27FC236}">
                <a16:creationId xmlns:a16="http://schemas.microsoft.com/office/drawing/2014/main" id="{4F47A4CA-20B0-5A11-59BF-A42CA0964F9B}"/>
              </a:ext>
            </a:extLst>
          </p:cNvPr>
          <p:cNvCxnSpPr>
            <a:cxnSpLocks/>
          </p:cNvCxnSpPr>
          <p:nvPr/>
        </p:nvCxnSpPr>
        <p:spPr>
          <a:xfrm flipV="1">
            <a:off x="5270740" y="4604704"/>
            <a:ext cx="0" cy="1002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970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143973" y="501460"/>
            <a:ext cx="9233973" cy="569363"/>
          </a:xfrm>
        </p:spPr>
        <p:txBody>
          <a:bodyPr>
            <a:normAutofit/>
          </a:bodyPr>
          <a:lstStyle/>
          <a:p>
            <a:r>
              <a:rPr lang="en-US" dirty="0"/>
              <a:t>Caption Text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61</a:t>
            </a:fld>
            <a:endParaRPr lang="en-US" dirty="0"/>
          </a:p>
        </p:txBody>
      </p:sp>
      <p:pic>
        <p:nvPicPr>
          <p:cNvPr id="8" name="Picture 7" descr="A person holding a model airplane&#10;&#10;AI-generated content may be incorrect.">
            <a:extLst>
              <a:ext uri="{FF2B5EF4-FFF2-40B4-BE49-F238E27FC236}">
                <a16:creationId xmlns:a16="http://schemas.microsoft.com/office/drawing/2014/main" id="{BEBB1EB4-2922-E817-AB67-3F117ABD8E26}"/>
              </a:ext>
            </a:extLst>
          </p:cNvPr>
          <p:cNvPicPr>
            <a:picLocks noChangeAspect="1"/>
          </p:cNvPicPr>
          <p:nvPr/>
        </p:nvPicPr>
        <p:blipFill>
          <a:blip r:embed="rId3"/>
          <a:stretch>
            <a:fillRect/>
          </a:stretch>
        </p:blipFill>
        <p:spPr>
          <a:xfrm>
            <a:off x="1224717" y="1938563"/>
            <a:ext cx="4343163" cy="3404307"/>
          </a:xfrm>
          <a:prstGeom prst="rect">
            <a:avLst/>
          </a:prstGeom>
        </p:spPr>
      </p:pic>
      <p:sp>
        <p:nvSpPr>
          <p:cNvPr id="9" name="TextBox 8">
            <a:extLst>
              <a:ext uri="{FF2B5EF4-FFF2-40B4-BE49-F238E27FC236}">
                <a16:creationId xmlns:a16="http://schemas.microsoft.com/office/drawing/2014/main" id="{64C45642-7DCF-E372-9CFA-0FF43E722623}"/>
              </a:ext>
            </a:extLst>
          </p:cNvPr>
          <p:cNvSpPr txBox="1"/>
          <p:nvPr/>
        </p:nvSpPr>
        <p:spPr>
          <a:xfrm>
            <a:off x="1143973" y="5342870"/>
            <a:ext cx="4532550" cy="307777"/>
          </a:xfrm>
          <a:prstGeom prst="rect">
            <a:avLst/>
          </a:prstGeom>
          <a:noFill/>
        </p:spPr>
        <p:txBody>
          <a:bodyPr wrap="square" rtlCol="0">
            <a:spAutoFit/>
          </a:bodyPr>
          <a:lstStyle/>
          <a:p>
            <a:r>
              <a:rPr lang="en-US" sz="1400" dirty="0">
                <a:effectLst/>
              </a:rPr>
              <a:t>Lorem ipsum dolor sit </a:t>
            </a:r>
            <a:r>
              <a:rPr lang="en-US" sz="1400" dirty="0" err="1">
                <a:effectLst/>
              </a:rPr>
              <a:t>amet</a:t>
            </a:r>
            <a:r>
              <a:rPr lang="en-US" sz="1400" dirty="0">
                <a:effectLst/>
              </a:rPr>
              <a:t>, </a:t>
            </a:r>
            <a:r>
              <a:rPr lang="en-US" sz="1400" dirty="0" err="1">
                <a:effectLst/>
              </a:rPr>
              <a:t>consectetur</a:t>
            </a:r>
            <a:r>
              <a:rPr lang="en-US" sz="1400" dirty="0">
                <a:effectLst/>
              </a:rPr>
              <a:t> </a:t>
            </a:r>
            <a:r>
              <a:rPr lang="en-US" sz="1400" dirty="0" err="1">
                <a:effectLst/>
              </a:rPr>
              <a:t>adipiscing</a:t>
            </a:r>
            <a:r>
              <a:rPr lang="en-US" sz="1400" dirty="0">
                <a:effectLst/>
              </a:rPr>
              <a:t> </a:t>
            </a:r>
            <a:r>
              <a:rPr lang="en-US" sz="1400" dirty="0" err="1">
                <a:effectLst/>
              </a:rPr>
              <a:t>elit</a:t>
            </a:r>
            <a:r>
              <a:rPr lang="en-US" sz="1400" dirty="0">
                <a:effectLst/>
              </a:rPr>
              <a:t>.</a:t>
            </a:r>
            <a:endParaRPr lang="en-US" sz="1400" dirty="0"/>
          </a:p>
        </p:txBody>
      </p:sp>
      <p:cxnSp>
        <p:nvCxnSpPr>
          <p:cNvPr id="11" name="Straight Arrow Connector 10">
            <a:extLst>
              <a:ext uri="{FF2B5EF4-FFF2-40B4-BE49-F238E27FC236}">
                <a16:creationId xmlns:a16="http://schemas.microsoft.com/office/drawing/2014/main" id="{CB3EBD12-DE9A-E7A6-1669-880314CC5E2F}"/>
              </a:ext>
            </a:extLst>
          </p:cNvPr>
          <p:cNvCxnSpPr>
            <a:cxnSpLocks/>
          </p:cNvCxnSpPr>
          <p:nvPr/>
        </p:nvCxnSpPr>
        <p:spPr>
          <a:xfrm flipH="1">
            <a:off x="5567880" y="5502876"/>
            <a:ext cx="13038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678CE6-7FC1-6B6B-EB28-81369C70219A}"/>
              </a:ext>
            </a:extLst>
          </p:cNvPr>
          <p:cNvSpPr txBox="1"/>
          <p:nvPr/>
        </p:nvSpPr>
        <p:spPr>
          <a:xfrm>
            <a:off x="6871727" y="5265925"/>
            <a:ext cx="3228703" cy="461665"/>
          </a:xfrm>
          <a:prstGeom prst="rect">
            <a:avLst/>
          </a:prstGeom>
          <a:noFill/>
        </p:spPr>
        <p:txBody>
          <a:bodyPr wrap="square" rtlCol="0">
            <a:spAutoFit/>
          </a:bodyPr>
          <a:lstStyle/>
          <a:p>
            <a:r>
              <a:rPr lang="en-US" sz="1200" dirty="0"/>
              <a:t>The text will be light-black instead of regular black (refer to this </a:t>
            </a:r>
            <a:r>
              <a:rPr lang="en-US" sz="1200" dirty="0">
                <a:hlinkClick r:id="rId4"/>
              </a:rPr>
              <a:t>link</a:t>
            </a:r>
            <a:r>
              <a:rPr lang="en-US" sz="1200" dirty="0"/>
              <a:t>).</a:t>
            </a:r>
          </a:p>
        </p:txBody>
      </p:sp>
    </p:spTree>
    <p:extLst>
      <p:ext uri="{BB962C8B-B14F-4D97-AF65-F5344CB8AC3E}">
        <p14:creationId xmlns:p14="http://schemas.microsoft.com/office/powerpoint/2010/main" val="965537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79614" y="501460"/>
            <a:ext cx="9233973" cy="569363"/>
          </a:xfrm>
        </p:spPr>
        <p:txBody>
          <a:bodyPr>
            <a:normAutofit/>
          </a:bodyPr>
          <a:lstStyle/>
          <a:p>
            <a:r>
              <a:rPr lang="en-US" dirty="0"/>
              <a:t>URL Text UI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62</a:t>
            </a:fld>
            <a:endParaRPr lang="en-US" dirty="0"/>
          </a:p>
        </p:txBody>
      </p:sp>
      <p:sp>
        <p:nvSpPr>
          <p:cNvPr id="4" name="TextBox 3">
            <a:extLst>
              <a:ext uri="{FF2B5EF4-FFF2-40B4-BE49-F238E27FC236}">
                <a16:creationId xmlns:a16="http://schemas.microsoft.com/office/drawing/2014/main" id="{59FFF98E-7777-A10E-6B06-F5908FC93232}"/>
              </a:ext>
            </a:extLst>
          </p:cNvPr>
          <p:cNvSpPr txBox="1"/>
          <p:nvPr/>
        </p:nvSpPr>
        <p:spPr>
          <a:xfrm>
            <a:off x="5366950" y="2394637"/>
            <a:ext cx="1682385" cy="369332"/>
          </a:xfrm>
          <a:prstGeom prst="rect">
            <a:avLst/>
          </a:prstGeom>
          <a:noFill/>
        </p:spPr>
        <p:txBody>
          <a:bodyPr wrap="square">
            <a:spAutoFit/>
          </a:bodyPr>
          <a:lstStyle/>
          <a:p>
            <a:r>
              <a:rPr lang="en-US" dirty="0">
                <a:solidFill>
                  <a:srgbClr val="1C7ED6"/>
                </a:solidFill>
                <a:effectLst/>
                <a:hlinkClick r:id="rId3" action="ppaction://hlinksldjump">
                  <a:extLst>
                    <a:ext uri="{A12FA001-AC4F-418D-AE19-62706E023703}">
                      <ahyp:hlinkClr xmlns:ahyp="http://schemas.microsoft.com/office/drawing/2018/hyperlinkcolor" val="tx"/>
                    </a:ext>
                  </a:extLst>
                </a:hlinkClick>
              </a:rPr>
              <a:t>URL Example 1</a:t>
            </a:r>
            <a:endParaRPr lang="en-US" dirty="0">
              <a:solidFill>
                <a:srgbClr val="1C7ED6"/>
              </a:solidFill>
            </a:endParaRPr>
          </a:p>
        </p:txBody>
      </p:sp>
      <p:sp>
        <p:nvSpPr>
          <p:cNvPr id="5" name="TextBox 4">
            <a:extLst>
              <a:ext uri="{FF2B5EF4-FFF2-40B4-BE49-F238E27FC236}">
                <a16:creationId xmlns:a16="http://schemas.microsoft.com/office/drawing/2014/main" id="{89C26BF8-A20A-4770-D3DC-0F25E36CEC36}"/>
              </a:ext>
            </a:extLst>
          </p:cNvPr>
          <p:cNvSpPr txBox="1"/>
          <p:nvPr/>
        </p:nvSpPr>
        <p:spPr>
          <a:xfrm>
            <a:off x="5358676" y="2664732"/>
            <a:ext cx="1682385" cy="369332"/>
          </a:xfrm>
          <a:prstGeom prst="rect">
            <a:avLst/>
          </a:prstGeom>
          <a:noFill/>
        </p:spPr>
        <p:txBody>
          <a:bodyPr wrap="square">
            <a:spAutoFit/>
          </a:bodyPr>
          <a:lstStyle/>
          <a:p>
            <a:r>
              <a:rPr lang="en-US" dirty="0">
                <a:solidFill>
                  <a:srgbClr val="1C7ED6"/>
                </a:solidFill>
                <a:hlinkClick r:id="rId4">
                  <a:extLst>
                    <a:ext uri="{A12FA001-AC4F-418D-AE19-62706E023703}">
                      <ahyp:hlinkClr xmlns:ahyp="http://schemas.microsoft.com/office/drawing/2018/hyperlinkcolor" val="tx"/>
                    </a:ext>
                  </a:extLst>
                </a:hlinkClick>
              </a:rPr>
              <a:t>URL Example 2</a:t>
            </a:r>
            <a:endParaRPr lang="en-US" dirty="0">
              <a:solidFill>
                <a:srgbClr val="1C7ED6"/>
              </a:solidFill>
            </a:endParaRPr>
          </a:p>
        </p:txBody>
      </p:sp>
      <p:cxnSp>
        <p:nvCxnSpPr>
          <p:cNvPr id="3" name="Straight Arrow Connector 2">
            <a:extLst>
              <a:ext uri="{FF2B5EF4-FFF2-40B4-BE49-F238E27FC236}">
                <a16:creationId xmlns:a16="http://schemas.microsoft.com/office/drawing/2014/main" id="{6629D356-D423-3414-0709-452095074DDA}"/>
              </a:ext>
            </a:extLst>
          </p:cNvPr>
          <p:cNvCxnSpPr>
            <a:cxnSpLocks/>
          </p:cNvCxnSpPr>
          <p:nvPr/>
        </p:nvCxnSpPr>
        <p:spPr>
          <a:xfrm flipH="1">
            <a:off x="7041061" y="2579943"/>
            <a:ext cx="7489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227BCC4-BFED-71CA-403E-4355A01EF259}"/>
              </a:ext>
            </a:extLst>
          </p:cNvPr>
          <p:cNvSpPr txBox="1"/>
          <p:nvPr/>
        </p:nvSpPr>
        <p:spPr>
          <a:xfrm>
            <a:off x="7789979" y="2423393"/>
            <a:ext cx="4696295" cy="276999"/>
          </a:xfrm>
          <a:prstGeom prst="rect">
            <a:avLst/>
          </a:prstGeom>
          <a:noFill/>
        </p:spPr>
        <p:txBody>
          <a:bodyPr wrap="square" rtlCol="0">
            <a:spAutoFit/>
          </a:bodyPr>
          <a:lstStyle/>
          <a:p>
            <a:r>
              <a:rPr lang="en-US" sz="1200" dirty="0"/>
              <a:t>This </a:t>
            </a:r>
            <a:r>
              <a:rPr lang="en-US" sz="1200" dirty="0" err="1"/>
              <a:t>url</a:t>
            </a:r>
            <a:r>
              <a:rPr lang="en-US" sz="1200" dirty="0"/>
              <a:t> opens internally. </a:t>
            </a:r>
          </a:p>
        </p:txBody>
      </p:sp>
      <p:sp>
        <p:nvSpPr>
          <p:cNvPr id="9" name="TextBox 8">
            <a:extLst>
              <a:ext uri="{FF2B5EF4-FFF2-40B4-BE49-F238E27FC236}">
                <a16:creationId xmlns:a16="http://schemas.microsoft.com/office/drawing/2014/main" id="{CA8DAC5D-2F4A-19A0-388D-F0306CAC769C}"/>
              </a:ext>
            </a:extLst>
          </p:cNvPr>
          <p:cNvSpPr txBox="1"/>
          <p:nvPr/>
        </p:nvSpPr>
        <p:spPr>
          <a:xfrm>
            <a:off x="7789979" y="2669398"/>
            <a:ext cx="4696295" cy="276999"/>
          </a:xfrm>
          <a:prstGeom prst="rect">
            <a:avLst/>
          </a:prstGeom>
          <a:noFill/>
        </p:spPr>
        <p:txBody>
          <a:bodyPr wrap="square" rtlCol="0">
            <a:spAutoFit/>
          </a:bodyPr>
          <a:lstStyle/>
          <a:p>
            <a:r>
              <a:rPr lang="en-US" sz="1200" dirty="0"/>
              <a:t>This </a:t>
            </a:r>
            <a:r>
              <a:rPr lang="en-US" sz="1200" dirty="0" err="1"/>
              <a:t>url</a:t>
            </a:r>
            <a:r>
              <a:rPr lang="en-US" sz="1200" dirty="0"/>
              <a:t> opens in a new tab. </a:t>
            </a:r>
          </a:p>
        </p:txBody>
      </p:sp>
      <p:cxnSp>
        <p:nvCxnSpPr>
          <p:cNvPr id="10" name="Straight Arrow Connector 9">
            <a:extLst>
              <a:ext uri="{FF2B5EF4-FFF2-40B4-BE49-F238E27FC236}">
                <a16:creationId xmlns:a16="http://schemas.microsoft.com/office/drawing/2014/main" id="{381BBBF2-DA73-054C-93E2-DC5B258B9F95}"/>
              </a:ext>
            </a:extLst>
          </p:cNvPr>
          <p:cNvCxnSpPr>
            <a:cxnSpLocks/>
          </p:cNvCxnSpPr>
          <p:nvPr/>
        </p:nvCxnSpPr>
        <p:spPr>
          <a:xfrm flipH="1">
            <a:off x="7041061" y="2824904"/>
            <a:ext cx="7489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84FCD2-232B-F70A-299B-0213409B09AE}"/>
              </a:ext>
            </a:extLst>
          </p:cNvPr>
          <p:cNvSpPr txBox="1"/>
          <p:nvPr/>
        </p:nvSpPr>
        <p:spPr>
          <a:xfrm>
            <a:off x="1091757" y="2266762"/>
            <a:ext cx="4615132" cy="2031325"/>
          </a:xfrm>
          <a:prstGeom prst="rect">
            <a:avLst/>
          </a:prstGeom>
          <a:noFill/>
        </p:spPr>
        <p:txBody>
          <a:bodyPr wrap="square" rtlCol="0">
            <a:spAutoFit/>
          </a:bodyPr>
          <a:lstStyle/>
          <a:p>
            <a:r>
              <a:rPr lang="en-US" dirty="0"/>
              <a:t>URLs Recommendation: </a:t>
            </a:r>
          </a:p>
          <a:p>
            <a:pPr marL="285750" indent="-285750">
              <a:buFont typeface="Arial" panose="020B0604020202020204" pitchFamily="34" charset="0"/>
              <a:buChar char="•"/>
            </a:pPr>
            <a:r>
              <a:rPr lang="en-US" dirty="0" err="1"/>
              <a:t>Urls</a:t>
            </a:r>
            <a:r>
              <a:rPr lang="en-US" dirty="0"/>
              <a:t> that redirect to other pages in the ADAPT web platform should open internally. </a:t>
            </a:r>
          </a:p>
          <a:p>
            <a:pPr marL="285750" indent="-285750">
              <a:buFont typeface="Arial" panose="020B0604020202020204" pitchFamily="34" charset="0"/>
              <a:buChar char="•"/>
            </a:pPr>
            <a:r>
              <a:rPr lang="en-US" dirty="0" err="1"/>
              <a:t>Urls</a:t>
            </a:r>
            <a:r>
              <a:rPr lang="en-US" dirty="0"/>
              <a:t> that redirect to other pages outside the ADAPT web platform should open in new tabs.</a:t>
            </a:r>
          </a:p>
        </p:txBody>
      </p:sp>
    </p:spTree>
    <p:extLst>
      <p:ext uri="{BB962C8B-B14F-4D97-AF65-F5344CB8AC3E}">
        <p14:creationId xmlns:p14="http://schemas.microsoft.com/office/powerpoint/2010/main" val="2664174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54480" y="484207"/>
            <a:ext cx="9233973" cy="569363"/>
          </a:xfrm>
        </p:spPr>
        <p:txBody>
          <a:bodyPr>
            <a:normAutofit/>
          </a:bodyPr>
          <a:lstStyle/>
          <a:p>
            <a:r>
              <a:rPr lang="en-US" dirty="0"/>
              <a:t>Alert Text UI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63</a:t>
            </a:fld>
            <a:endParaRPr lang="en-US" dirty="0"/>
          </a:p>
        </p:txBody>
      </p:sp>
      <p:pic>
        <p:nvPicPr>
          <p:cNvPr id="7" name="Picture 6" descr="Icon&#10;&#10;AI-generated content may be incorrect.">
            <a:extLst>
              <a:ext uri="{FF2B5EF4-FFF2-40B4-BE49-F238E27FC236}">
                <a16:creationId xmlns:a16="http://schemas.microsoft.com/office/drawing/2014/main" id="{CA7C787E-31EB-86FD-F00C-8E18B1D7BB28}"/>
              </a:ext>
            </a:extLst>
          </p:cNvPr>
          <p:cNvPicPr>
            <a:picLocks noChangeAspect="1"/>
          </p:cNvPicPr>
          <p:nvPr/>
        </p:nvPicPr>
        <p:blipFill>
          <a:blip r:embed="rId3"/>
          <a:stretch>
            <a:fillRect/>
          </a:stretch>
        </p:blipFill>
        <p:spPr>
          <a:xfrm>
            <a:off x="1354480" y="1745094"/>
            <a:ext cx="666843" cy="676369"/>
          </a:xfrm>
          <a:prstGeom prst="rect">
            <a:avLst/>
          </a:prstGeom>
        </p:spPr>
      </p:pic>
      <p:sp>
        <p:nvSpPr>
          <p:cNvPr id="12" name="TextBox 11">
            <a:extLst>
              <a:ext uri="{FF2B5EF4-FFF2-40B4-BE49-F238E27FC236}">
                <a16:creationId xmlns:a16="http://schemas.microsoft.com/office/drawing/2014/main" id="{5ABBEA3B-15E4-8171-BDEA-B6942EF19A2E}"/>
              </a:ext>
            </a:extLst>
          </p:cNvPr>
          <p:cNvSpPr txBox="1"/>
          <p:nvPr/>
        </p:nvSpPr>
        <p:spPr>
          <a:xfrm>
            <a:off x="2021323" y="1790890"/>
            <a:ext cx="4770408" cy="584775"/>
          </a:xfrm>
          <a:prstGeom prst="rect">
            <a:avLst/>
          </a:prstGeom>
          <a:noFill/>
        </p:spPr>
        <p:txBody>
          <a:bodyPr wrap="square" rtlCol="0">
            <a:spAutoFit/>
          </a:bodyPr>
          <a:lstStyle/>
          <a:p>
            <a:r>
              <a:rPr lang="en-US" sz="3200" dirty="0">
                <a:effectLst/>
              </a:rPr>
              <a:t>This is alert text.</a:t>
            </a:r>
            <a:endParaRPr lang="en-US" sz="3200" dirty="0"/>
          </a:p>
        </p:txBody>
      </p:sp>
    </p:spTree>
    <p:extLst>
      <p:ext uri="{BB962C8B-B14F-4D97-AF65-F5344CB8AC3E}">
        <p14:creationId xmlns:p14="http://schemas.microsoft.com/office/powerpoint/2010/main" val="1153870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54480" y="484207"/>
            <a:ext cx="9233973" cy="569363"/>
          </a:xfrm>
        </p:spPr>
        <p:txBody>
          <a:bodyPr>
            <a:normAutofit/>
          </a:bodyPr>
          <a:lstStyle/>
          <a:p>
            <a:r>
              <a:rPr lang="en-US" dirty="0"/>
              <a:t>Approval/Process Complete UI Recommendation(s)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64</a:t>
            </a:fld>
            <a:endParaRPr lang="en-US" dirty="0"/>
          </a:p>
        </p:txBody>
      </p:sp>
      <p:sp>
        <p:nvSpPr>
          <p:cNvPr id="12" name="TextBox 11">
            <a:extLst>
              <a:ext uri="{FF2B5EF4-FFF2-40B4-BE49-F238E27FC236}">
                <a16:creationId xmlns:a16="http://schemas.microsoft.com/office/drawing/2014/main" id="{5ABBEA3B-15E4-8171-BDEA-B6942EF19A2E}"/>
              </a:ext>
            </a:extLst>
          </p:cNvPr>
          <p:cNvSpPr txBox="1"/>
          <p:nvPr/>
        </p:nvSpPr>
        <p:spPr>
          <a:xfrm>
            <a:off x="2021321" y="1822062"/>
            <a:ext cx="6751741" cy="584775"/>
          </a:xfrm>
          <a:prstGeom prst="rect">
            <a:avLst/>
          </a:prstGeom>
          <a:noFill/>
        </p:spPr>
        <p:txBody>
          <a:bodyPr wrap="square" rtlCol="0">
            <a:spAutoFit/>
          </a:bodyPr>
          <a:lstStyle/>
          <a:p>
            <a:r>
              <a:rPr lang="en-US" sz="3200" dirty="0">
                <a:effectLst/>
              </a:rPr>
              <a:t>This request has been approved.</a:t>
            </a:r>
            <a:endParaRPr lang="en-US" sz="3200" dirty="0"/>
          </a:p>
        </p:txBody>
      </p:sp>
      <p:pic>
        <p:nvPicPr>
          <p:cNvPr id="3" name="Picture 2" descr="Icon&#10;&#10;AI-generated content may be incorrect.">
            <a:extLst>
              <a:ext uri="{FF2B5EF4-FFF2-40B4-BE49-F238E27FC236}">
                <a16:creationId xmlns:a16="http://schemas.microsoft.com/office/drawing/2014/main" id="{98BFC76E-C0D9-4056-F790-53E30FC4B60B}"/>
              </a:ext>
            </a:extLst>
          </p:cNvPr>
          <p:cNvPicPr>
            <a:picLocks noChangeAspect="1"/>
          </p:cNvPicPr>
          <p:nvPr/>
        </p:nvPicPr>
        <p:blipFill>
          <a:blip r:embed="rId3"/>
          <a:stretch>
            <a:fillRect/>
          </a:stretch>
        </p:blipFill>
        <p:spPr>
          <a:xfrm>
            <a:off x="1451959" y="1822062"/>
            <a:ext cx="569363" cy="569363"/>
          </a:xfrm>
          <a:prstGeom prst="rect">
            <a:avLst/>
          </a:prstGeom>
        </p:spPr>
      </p:pic>
      <p:pic>
        <p:nvPicPr>
          <p:cNvPr id="4" name="Picture 3" descr="Icon&#10;&#10;AI-generated content may be incorrect.">
            <a:extLst>
              <a:ext uri="{FF2B5EF4-FFF2-40B4-BE49-F238E27FC236}">
                <a16:creationId xmlns:a16="http://schemas.microsoft.com/office/drawing/2014/main" id="{121AE69E-0075-C658-95AE-634BE29EB985}"/>
              </a:ext>
            </a:extLst>
          </p:cNvPr>
          <p:cNvPicPr>
            <a:picLocks noChangeAspect="1"/>
          </p:cNvPicPr>
          <p:nvPr/>
        </p:nvPicPr>
        <p:blipFill>
          <a:blip r:embed="rId3"/>
          <a:stretch>
            <a:fillRect/>
          </a:stretch>
        </p:blipFill>
        <p:spPr>
          <a:xfrm>
            <a:off x="1451958" y="2515494"/>
            <a:ext cx="569363" cy="569363"/>
          </a:xfrm>
          <a:prstGeom prst="rect">
            <a:avLst/>
          </a:prstGeom>
        </p:spPr>
      </p:pic>
      <p:sp>
        <p:nvSpPr>
          <p:cNvPr id="5" name="TextBox 4">
            <a:extLst>
              <a:ext uri="{FF2B5EF4-FFF2-40B4-BE49-F238E27FC236}">
                <a16:creationId xmlns:a16="http://schemas.microsoft.com/office/drawing/2014/main" id="{334D5600-1A8D-2327-4372-6F57F815ACBC}"/>
              </a:ext>
            </a:extLst>
          </p:cNvPr>
          <p:cNvSpPr txBox="1"/>
          <p:nvPr/>
        </p:nvSpPr>
        <p:spPr>
          <a:xfrm>
            <a:off x="2021322" y="2513586"/>
            <a:ext cx="7493614" cy="584775"/>
          </a:xfrm>
          <a:prstGeom prst="rect">
            <a:avLst/>
          </a:prstGeom>
          <a:noFill/>
        </p:spPr>
        <p:txBody>
          <a:bodyPr wrap="square" rtlCol="0">
            <a:spAutoFit/>
          </a:bodyPr>
          <a:lstStyle/>
          <a:p>
            <a:r>
              <a:rPr lang="en-US" sz="3200" dirty="0"/>
              <a:t>This schedule has been reconciled.</a:t>
            </a:r>
          </a:p>
        </p:txBody>
      </p:sp>
    </p:spTree>
    <p:extLst>
      <p:ext uri="{BB962C8B-B14F-4D97-AF65-F5344CB8AC3E}">
        <p14:creationId xmlns:p14="http://schemas.microsoft.com/office/powerpoint/2010/main" val="3829965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4192438" y="3657600"/>
            <a:ext cx="7999562" cy="3200400"/>
          </a:xfrm>
        </p:spPr>
        <p:txBody>
          <a:bodyPr anchor="ctr"/>
          <a:lstStyle/>
          <a:p>
            <a:r>
              <a:rPr lang="en-US" dirty="0"/>
              <a:t>      Button UI Recommendations</a:t>
            </a:r>
          </a:p>
        </p:txBody>
      </p:sp>
    </p:spTree>
    <p:extLst>
      <p:ext uri="{BB962C8B-B14F-4D97-AF65-F5344CB8AC3E}">
        <p14:creationId xmlns:p14="http://schemas.microsoft.com/office/powerpoint/2010/main" val="1855643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936382" y="732035"/>
            <a:ext cx="10371401" cy="633087"/>
          </a:xfrm>
        </p:spPr>
        <p:txBody>
          <a:bodyPr/>
          <a:lstStyle/>
          <a:p>
            <a:r>
              <a:rPr lang="en-US" dirty="0"/>
              <a:t>Button Recommendation(s):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66</a:t>
            </a:fld>
            <a:endParaRPr lang="en-US" dirty="0"/>
          </a:p>
        </p:txBody>
      </p:sp>
      <p:sp>
        <p:nvSpPr>
          <p:cNvPr id="28" name="TextBox 27">
            <a:extLst>
              <a:ext uri="{FF2B5EF4-FFF2-40B4-BE49-F238E27FC236}">
                <a16:creationId xmlns:a16="http://schemas.microsoft.com/office/drawing/2014/main" id="{6EA5D018-CFF4-1436-393A-35925B69AD3C}"/>
              </a:ext>
            </a:extLst>
          </p:cNvPr>
          <p:cNvSpPr txBox="1"/>
          <p:nvPr/>
        </p:nvSpPr>
        <p:spPr>
          <a:xfrm>
            <a:off x="523938" y="3271672"/>
            <a:ext cx="2064190" cy="338554"/>
          </a:xfrm>
          <a:prstGeom prst="rect">
            <a:avLst/>
          </a:prstGeom>
          <a:noFill/>
        </p:spPr>
        <p:txBody>
          <a:bodyPr wrap="square" rtlCol="0">
            <a:spAutoFit/>
          </a:bodyPr>
          <a:lstStyle/>
          <a:p>
            <a:pPr algn="ctr"/>
            <a:r>
              <a:rPr lang="en-US" sz="1600" dirty="0">
                <a:solidFill>
                  <a:srgbClr val="FFFFFF"/>
                </a:solidFill>
                <a:latin typeface="Arial" panose="020B0604020202020204" pitchFamily="34" charset="0"/>
                <a:cs typeface="Arial" panose="020B0604020202020204" pitchFamily="34" charset="0"/>
              </a:rPr>
              <a:t>Contact Us</a:t>
            </a:r>
          </a:p>
        </p:txBody>
      </p:sp>
      <p:cxnSp>
        <p:nvCxnSpPr>
          <p:cNvPr id="3" name="Straight Arrow Connector 2">
            <a:extLst>
              <a:ext uri="{FF2B5EF4-FFF2-40B4-BE49-F238E27FC236}">
                <a16:creationId xmlns:a16="http://schemas.microsoft.com/office/drawing/2014/main" id="{BE03F9D4-C4AE-2241-5136-DEC8ACC99888}"/>
              </a:ext>
            </a:extLst>
          </p:cNvPr>
          <p:cNvCxnSpPr>
            <a:cxnSpLocks/>
          </p:cNvCxnSpPr>
          <p:nvPr/>
        </p:nvCxnSpPr>
        <p:spPr>
          <a:xfrm flipV="1">
            <a:off x="3063825" y="3193726"/>
            <a:ext cx="0" cy="9990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3586102-AA37-B7A6-0649-F742FC4C828B}"/>
              </a:ext>
            </a:extLst>
          </p:cNvPr>
          <p:cNvSpPr txBox="1"/>
          <p:nvPr/>
        </p:nvSpPr>
        <p:spPr>
          <a:xfrm>
            <a:off x="2244919" y="4192739"/>
            <a:ext cx="2084115" cy="163121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CSS code for blue buttons: </a:t>
            </a:r>
          </a:p>
          <a:p>
            <a:r>
              <a:rPr lang="en-US" sz="1200" dirty="0">
                <a:latin typeface="Arial" panose="020B0604020202020204" pitchFamily="34" charset="0"/>
                <a:cs typeface="Arial" panose="020B0604020202020204" pitchFamily="34" charset="0"/>
              </a:rPr>
              <a:t>background-color: blue; </a:t>
            </a:r>
          </a:p>
          <a:p>
            <a:r>
              <a:rPr lang="en-US" sz="1200" dirty="0">
                <a:latin typeface="Arial" panose="020B0604020202020204" pitchFamily="34" charset="0"/>
                <a:cs typeface="Arial" panose="020B0604020202020204" pitchFamily="34" charset="0"/>
              </a:rPr>
              <a:t>color: white; </a:t>
            </a:r>
          </a:p>
          <a:p>
            <a:r>
              <a:rPr lang="en-US" sz="1200" dirty="0">
                <a:latin typeface="Arial" panose="020B0604020202020204" pitchFamily="34" charset="0"/>
                <a:cs typeface="Arial" panose="020B0604020202020204" pitchFamily="34" charset="0"/>
              </a:rPr>
              <a:t>text-align: center; </a:t>
            </a:r>
          </a:p>
          <a:p>
            <a:r>
              <a:rPr lang="en-US" sz="1200" dirty="0">
                <a:latin typeface="Arial" panose="020B0604020202020204" pitchFamily="34" charset="0"/>
                <a:cs typeface="Arial" panose="020B0604020202020204" pitchFamily="34" charset="0"/>
              </a:rPr>
              <a:t>border-radius: 3px;</a:t>
            </a:r>
          </a:p>
          <a:p>
            <a:r>
              <a:rPr lang="en-US" sz="1200" dirty="0">
                <a:latin typeface="Arial" panose="020B0604020202020204" pitchFamily="34" charset="0"/>
                <a:cs typeface="Arial" panose="020B0604020202020204" pitchFamily="34" charset="0"/>
              </a:rPr>
              <a:t>width: 99px; </a:t>
            </a:r>
          </a:p>
          <a:p>
            <a:r>
              <a:rPr lang="en-US" sz="1200" dirty="0">
                <a:latin typeface="Arial" panose="020B0604020202020204" pitchFamily="34" charset="0"/>
                <a:cs typeface="Arial" panose="020B0604020202020204" pitchFamily="34" charset="0"/>
              </a:rPr>
              <a:t>height: 31px;</a:t>
            </a:r>
          </a:p>
          <a:p>
            <a:pPr algn="ct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39010F8-DE0A-C344-0481-C6421FA4A84A}"/>
              </a:ext>
            </a:extLst>
          </p:cNvPr>
          <p:cNvSpPr txBox="1"/>
          <p:nvPr/>
        </p:nvSpPr>
        <p:spPr>
          <a:xfrm>
            <a:off x="8294785" y="4192739"/>
            <a:ext cx="2367464" cy="163121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CSS code for red buttons:</a:t>
            </a:r>
          </a:p>
          <a:p>
            <a:r>
              <a:rPr lang="en-US" sz="1200" dirty="0">
                <a:latin typeface="Arial" panose="020B0604020202020204" pitchFamily="34" charset="0"/>
                <a:cs typeface="Arial" panose="020B0604020202020204" pitchFamily="34" charset="0"/>
              </a:rPr>
              <a:t>background-color: red; </a:t>
            </a:r>
          </a:p>
          <a:p>
            <a:r>
              <a:rPr lang="en-US" sz="1200" dirty="0">
                <a:latin typeface="Arial" panose="020B0604020202020204" pitchFamily="34" charset="0"/>
                <a:cs typeface="Arial" panose="020B0604020202020204" pitchFamily="34" charset="0"/>
              </a:rPr>
              <a:t>color: white; </a:t>
            </a:r>
          </a:p>
          <a:p>
            <a:r>
              <a:rPr lang="en-US" sz="1200" dirty="0">
                <a:latin typeface="Arial" panose="020B0604020202020204" pitchFamily="34" charset="0"/>
                <a:cs typeface="Arial" panose="020B0604020202020204" pitchFamily="34" charset="0"/>
              </a:rPr>
              <a:t>text-align: center; </a:t>
            </a:r>
          </a:p>
          <a:p>
            <a:r>
              <a:rPr lang="en-US" sz="1200" dirty="0">
                <a:latin typeface="Arial" panose="020B0604020202020204" pitchFamily="34" charset="0"/>
                <a:cs typeface="Arial" panose="020B0604020202020204" pitchFamily="34" charset="0"/>
              </a:rPr>
              <a:t>border-radius: 3px;</a:t>
            </a:r>
          </a:p>
          <a:p>
            <a:r>
              <a:rPr lang="en-US" sz="1200" dirty="0">
                <a:latin typeface="Arial" panose="020B0604020202020204" pitchFamily="34" charset="0"/>
                <a:cs typeface="Arial" panose="020B0604020202020204" pitchFamily="34" charset="0"/>
              </a:rPr>
              <a:t>width: 99px; </a:t>
            </a:r>
          </a:p>
          <a:p>
            <a:r>
              <a:rPr lang="en-US" sz="1200" dirty="0">
                <a:latin typeface="Arial" panose="020B0604020202020204" pitchFamily="34" charset="0"/>
                <a:cs typeface="Arial" panose="020B0604020202020204" pitchFamily="34" charset="0"/>
              </a:rPr>
              <a:t>height: 31px;</a:t>
            </a:r>
          </a:p>
          <a:p>
            <a:pPr algn="ctr"/>
            <a:endParaRPr lang="en-US" sz="1600"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B03393AD-BA31-8619-4D9F-C02079F47AD4}"/>
              </a:ext>
            </a:extLst>
          </p:cNvPr>
          <p:cNvCxnSpPr>
            <a:cxnSpLocks/>
          </p:cNvCxnSpPr>
          <p:nvPr/>
        </p:nvCxnSpPr>
        <p:spPr>
          <a:xfrm flipH="1" flipV="1">
            <a:off x="9305824" y="3181024"/>
            <a:ext cx="388" cy="9636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257259-E054-103E-122E-BF2368820A8C}"/>
              </a:ext>
            </a:extLst>
          </p:cNvPr>
          <p:cNvSpPr txBox="1"/>
          <p:nvPr/>
        </p:nvSpPr>
        <p:spPr>
          <a:xfrm>
            <a:off x="910299" y="1895704"/>
            <a:ext cx="4307053" cy="369332"/>
          </a:xfrm>
          <a:prstGeom prst="rect">
            <a:avLst/>
          </a:prstGeom>
          <a:noFill/>
        </p:spPr>
        <p:txBody>
          <a:bodyPr wrap="square" rtlCol="0">
            <a:spAutoFit/>
          </a:bodyPr>
          <a:lstStyle/>
          <a:p>
            <a:r>
              <a:rPr lang="en-US" dirty="0"/>
              <a:t>Buttons for Performing an Action:</a:t>
            </a:r>
          </a:p>
        </p:txBody>
      </p:sp>
      <p:sp>
        <p:nvSpPr>
          <p:cNvPr id="12" name="TextBox 11">
            <a:extLst>
              <a:ext uri="{FF2B5EF4-FFF2-40B4-BE49-F238E27FC236}">
                <a16:creationId xmlns:a16="http://schemas.microsoft.com/office/drawing/2014/main" id="{8E2B2BCF-36ED-C463-659F-FCCE65B11F0A}"/>
              </a:ext>
            </a:extLst>
          </p:cNvPr>
          <p:cNvSpPr txBox="1"/>
          <p:nvPr/>
        </p:nvSpPr>
        <p:spPr>
          <a:xfrm>
            <a:off x="8219823" y="1900619"/>
            <a:ext cx="4307053" cy="369332"/>
          </a:xfrm>
          <a:prstGeom prst="rect">
            <a:avLst/>
          </a:prstGeom>
          <a:noFill/>
        </p:spPr>
        <p:txBody>
          <a:bodyPr wrap="square" rtlCol="0">
            <a:spAutoFit/>
          </a:bodyPr>
          <a:lstStyle/>
          <a:p>
            <a:r>
              <a:rPr lang="en-US" dirty="0"/>
              <a:t>Buttons for Stopping an Action:</a:t>
            </a:r>
          </a:p>
        </p:txBody>
      </p:sp>
      <p:pic>
        <p:nvPicPr>
          <p:cNvPr id="21" name="Picture 20" descr="A picture containing icon&#10;&#10;AI-generated content may be incorrect.">
            <a:extLst>
              <a:ext uri="{FF2B5EF4-FFF2-40B4-BE49-F238E27FC236}">
                <a16:creationId xmlns:a16="http://schemas.microsoft.com/office/drawing/2014/main" id="{82233FF3-1B93-24C8-4EA0-2E9FA2E1C504}"/>
              </a:ext>
            </a:extLst>
          </p:cNvPr>
          <p:cNvPicPr>
            <a:picLocks noChangeAspect="1"/>
          </p:cNvPicPr>
          <p:nvPr/>
        </p:nvPicPr>
        <p:blipFill>
          <a:blip r:embed="rId3"/>
          <a:stretch>
            <a:fillRect/>
          </a:stretch>
        </p:blipFill>
        <p:spPr>
          <a:xfrm>
            <a:off x="936382" y="2434934"/>
            <a:ext cx="4353533" cy="752580"/>
          </a:xfrm>
          <a:prstGeom prst="rect">
            <a:avLst/>
          </a:prstGeom>
        </p:spPr>
      </p:pic>
      <p:pic>
        <p:nvPicPr>
          <p:cNvPr id="23" name="Picture 22" descr="A picture containing icon&#10;&#10;AI-generated content may be incorrect.">
            <a:extLst>
              <a:ext uri="{FF2B5EF4-FFF2-40B4-BE49-F238E27FC236}">
                <a16:creationId xmlns:a16="http://schemas.microsoft.com/office/drawing/2014/main" id="{652EA168-1963-BB1E-E7A9-45DAE3C0F8F0}"/>
              </a:ext>
            </a:extLst>
          </p:cNvPr>
          <p:cNvPicPr>
            <a:picLocks noChangeAspect="1"/>
          </p:cNvPicPr>
          <p:nvPr/>
        </p:nvPicPr>
        <p:blipFill>
          <a:blip r:embed="rId4"/>
          <a:srcRect b="10227"/>
          <a:stretch/>
        </p:blipFill>
        <p:spPr>
          <a:xfrm>
            <a:off x="8219823" y="2349197"/>
            <a:ext cx="2172003" cy="752581"/>
          </a:xfrm>
          <a:prstGeom prst="rect">
            <a:avLst/>
          </a:prstGeom>
        </p:spPr>
      </p:pic>
    </p:spTree>
    <p:extLst>
      <p:ext uri="{BB962C8B-B14F-4D97-AF65-F5344CB8AC3E}">
        <p14:creationId xmlns:p14="http://schemas.microsoft.com/office/powerpoint/2010/main" val="2630995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654497" y="966157"/>
            <a:ext cx="10612941" cy="709857"/>
          </a:xfrm>
        </p:spPr>
        <p:txBody>
          <a:bodyPr/>
          <a:lstStyle/>
          <a:p>
            <a:r>
              <a:rPr lang="en-US" dirty="0"/>
              <a:t>Button Recommendation(s)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67</a:t>
            </a:fld>
            <a:endParaRPr lang="en-US" dirty="0"/>
          </a:p>
        </p:txBody>
      </p:sp>
      <p:sp>
        <p:nvSpPr>
          <p:cNvPr id="12" name="TextBox 11">
            <a:extLst>
              <a:ext uri="{FF2B5EF4-FFF2-40B4-BE49-F238E27FC236}">
                <a16:creationId xmlns:a16="http://schemas.microsoft.com/office/drawing/2014/main" id="{7A990D8F-D130-62EA-6A54-EAB1FD0109A7}"/>
              </a:ext>
            </a:extLst>
          </p:cNvPr>
          <p:cNvSpPr txBox="1"/>
          <p:nvPr/>
        </p:nvSpPr>
        <p:spPr>
          <a:xfrm>
            <a:off x="1881068" y="4985787"/>
            <a:ext cx="2552905" cy="1569660"/>
          </a:xfrm>
          <a:prstGeom prst="rect">
            <a:avLst/>
          </a:prstGeom>
          <a:noFill/>
        </p:spPr>
        <p:txBody>
          <a:bodyPr wrap="square">
            <a:spAutoFit/>
          </a:bodyPr>
          <a:lstStyle/>
          <a:p>
            <a:r>
              <a:rPr lang="en-US" sz="1200" b="0" i="0" dirty="0">
                <a:effectLst/>
                <a:latin typeface="Arial" panose="020B0604020202020204" pitchFamily="34" charset="0"/>
                <a:cs typeface="Arial" panose="020B0604020202020204" pitchFamily="34" charset="0"/>
              </a:rPr>
              <a:t>CSS code for disabled buttons:</a:t>
            </a:r>
          </a:p>
          <a:p>
            <a:r>
              <a:rPr lang="en-US" sz="1200" b="0" i="0" dirty="0">
                <a:effectLst/>
                <a:latin typeface="Arial" panose="020B0604020202020204" pitchFamily="34" charset="0"/>
                <a:cs typeface="Arial" panose="020B0604020202020204" pitchFamily="34" charset="0"/>
              </a:rPr>
              <a:t>background-color: #E0E0E0; </a:t>
            </a:r>
            <a:br>
              <a:rPr lang="en-US" sz="1200" dirty="0">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color: #8D98A4; </a:t>
            </a:r>
            <a:br>
              <a:rPr lang="en-US" sz="1200" dirty="0">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cursor: not-allowed; </a:t>
            </a:r>
            <a:br>
              <a:rPr lang="en-US" sz="1200" dirty="0">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opacity: 0.7; </a:t>
            </a:r>
          </a:p>
          <a:p>
            <a:r>
              <a:rPr lang="en-US" sz="1200" dirty="0">
                <a:latin typeface="Arial" panose="020B0604020202020204" pitchFamily="34" charset="0"/>
                <a:cs typeface="Arial" panose="020B0604020202020204" pitchFamily="34" charset="0"/>
              </a:rPr>
              <a:t>text-align: center; </a:t>
            </a:r>
          </a:p>
          <a:p>
            <a:r>
              <a:rPr lang="en-US" sz="1200" dirty="0">
                <a:latin typeface="Arial" panose="020B0604020202020204" pitchFamily="34" charset="0"/>
                <a:cs typeface="Arial" panose="020B0604020202020204" pitchFamily="34" charset="0"/>
              </a:rPr>
              <a:t>width: 99px; </a:t>
            </a:r>
          </a:p>
          <a:p>
            <a:r>
              <a:rPr lang="en-US" sz="1200" dirty="0">
                <a:latin typeface="Arial" panose="020B0604020202020204" pitchFamily="34" charset="0"/>
                <a:cs typeface="Arial" panose="020B0604020202020204" pitchFamily="34" charset="0"/>
              </a:rPr>
              <a:t>height: 31px;</a:t>
            </a:r>
          </a:p>
        </p:txBody>
      </p:sp>
      <p:cxnSp>
        <p:nvCxnSpPr>
          <p:cNvPr id="13" name="Straight Arrow Connector 12">
            <a:extLst>
              <a:ext uri="{FF2B5EF4-FFF2-40B4-BE49-F238E27FC236}">
                <a16:creationId xmlns:a16="http://schemas.microsoft.com/office/drawing/2014/main" id="{DE2F7A5E-82C4-825E-FFDA-962D3E24A4D1}"/>
              </a:ext>
            </a:extLst>
          </p:cNvPr>
          <p:cNvCxnSpPr>
            <a:cxnSpLocks/>
          </p:cNvCxnSpPr>
          <p:nvPr/>
        </p:nvCxnSpPr>
        <p:spPr>
          <a:xfrm flipV="1">
            <a:off x="2967859" y="3916392"/>
            <a:ext cx="0" cy="1088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D5AF90-398F-62A3-1E32-06FDC8DB87F4}"/>
              </a:ext>
            </a:extLst>
          </p:cNvPr>
          <p:cNvSpPr txBox="1"/>
          <p:nvPr/>
        </p:nvSpPr>
        <p:spPr>
          <a:xfrm>
            <a:off x="714882" y="2215578"/>
            <a:ext cx="4307053" cy="369332"/>
          </a:xfrm>
          <a:prstGeom prst="rect">
            <a:avLst/>
          </a:prstGeom>
          <a:noFill/>
        </p:spPr>
        <p:txBody>
          <a:bodyPr wrap="square" rtlCol="0">
            <a:spAutoFit/>
          </a:bodyPr>
          <a:lstStyle/>
          <a:p>
            <a:r>
              <a:rPr lang="en-US" dirty="0"/>
              <a:t>Disabled Buttons:</a:t>
            </a:r>
          </a:p>
        </p:txBody>
      </p:sp>
      <p:cxnSp>
        <p:nvCxnSpPr>
          <p:cNvPr id="36" name="Straight Arrow Connector 35">
            <a:extLst>
              <a:ext uri="{FF2B5EF4-FFF2-40B4-BE49-F238E27FC236}">
                <a16:creationId xmlns:a16="http://schemas.microsoft.com/office/drawing/2014/main" id="{F3CD7C27-B328-0210-DD89-92A4FE2F285F}"/>
              </a:ext>
            </a:extLst>
          </p:cNvPr>
          <p:cNvCxnSpPr>
            <a:cxnSpLocks/>
          </p:cNvCxnSpPr>
          <p:nvPr/>
        </p:nvCxnSpPr>
        <p:spPr>
          <a:xfrm flipV="1">
            <a:off x="7169758" y="3136041"/>
            <a:ext cx="0" cy="902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64110D8-E604-53E8-4773-68ACFD1A2347}"/>
              </a:ext>
            </a:extLst>
          </p:cNvPr>
          <p:cNvSpPr txBox="1"/>
          <p:nvPr/>
        </p:nvSpPr>
        <p:spPr>
          <a:xfrm>
            <a:off x="5979583" y="4038707"/>
            <a:ext cx="3026394" cy="175432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CSS code for highlighted button:   </a:t>
            </a:r>
          </a:p>
          <a:p>
            <a:r>
              <a:rPr lang="en-US" sz="1200" b="0" i="0" dirty="0">
                <a:effectLst/>
                <a:latin typeface="Arial" panose="020B0604020202020204" pitchFamily="34" charset="0"/>
                <a:cs typeface="Arial" panose="020B0604020202020204" pitchFamily="34" charset="0"/>
              </a:rPr>
              <a:t>background-color: #4F94F9; </a:t>
            </a:r>
            <a:br>
              <a:rPr lang="en-US" sz="1200" dirty="0">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color: #8D98A4; </a:t>
            </a:r>
            <a:br>
              <a:rPr lang="en-US" sz="1200" dirty="0">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cursor: not-allowed; </a:t>
            </a:r>
            <a:br>
              <a:rPr lang="en-US" sz="1200" dirty="0">
                <a:latin typeface="Arial" panose="020B0604020202020204" pitchFamily="34" charset="0"/>
                <a:cs typeface="Arial" panose="020B0604020202020204" pitchFamily="34" charset="0"/>
              </a:rPr>
            </a:br>
            <a:r>
              <a:rPr lang="en-US" sz="1200" b="0" i="0" dirty="0">
                <a:effectLst/>
                <a:latin typeface="Arial" panose="020B0604020202020204" pitchFamily="34" charset="0"/>
                <a:cs typeface="Arial" panose="020B0604020202020204" pitchFamily="34" charset="0"/>
              </a:rPr>
              <a:t>opacity: 0.7; </a:t>
            </a:r>
          </a:p>
          <a:p>
            <a:r>
              <a:rPr lang="en-US" sz="1200" dirty="0">
                <a:latin typeface="Arial" panose="020B0604020202020204" pitchFamily="34" charset="0"/>
                <a:cs typeface="Arial" panose="020B0604020202020204" pitchFamily="34" charset="0"/>
              </a:rPr>
              <a:t>text-align: center; </a:t>
            </a:r>
          </a:p>
          <a:p>
            <a:r>
              <a:rPr lang="en-US" sz="1200" dirty="0">
                <a:latin typeface="Arial" panose="020B0604020202020204" pitchFamily="34" charset="0"/>
                <a:cs typeface="Arial" panose="020B0604020202020204" pitchFamily="34" charset="0"/>
              </a:rPr>
              <a:t>width: 99px; </a:t>
            </a:r>
          </a:p>
          <a:p>
            <a:r>
              <a:rPr lang="en-US" sz="1200" dirty="0">
                <a:latin typeface="Arial" panose="020B0604020202020204" pitchFamily="34" charset="0"/>
                <a:cs typeface="Arial" panose="020B0604020202020204" pitchFamily="34" charset="0"/>
              </a:rPr>
              <a:t>height: 31px;</a:t>
            </a:r>
          </a:p>
          <a:p>
            <a:pPr algn="ctr"/>
            <a:r>
              <a:rPr lang="en-US" sz="1200" dirty="0">
                <a:latin typeface="Arial" panose="020B0604020202020204" pitchFamily="34" charset="0"/>
                <a:cs typeface="Arial" panose="020B0604020202020204" pitchFamily="34" charset="0"/>
              </a:rPr>
              <a:t> </a:t>
            </a:r>
          </a:p>
        </p:txBody>
      </p:sp>
      <p:cxnSp>
        <p:nvCxnSpPr>
          <p:cNvPr id="38" name="Straight Arrow Connector 37">
            <a:extLst>
              <a:ext uri="{FF2B5EF4-FFF2-40B4-BE49-F238E27FC236}">
                <a16:creationId xmlns:a16="http://schemas.microsoft.com/office/drawing/2014/main" id="{E3F589BA-F841-F679-FF10-07D493B461D8}"/>
              </a:ext>
            </a:extLst>
          </p:cNvPr>
          <p:cNvCxnSpPr>
            <a:cxnSpLocks/>
          </p:cNvCxnSpPr>
          <p:nvPr/>
        </p:nvCxnSpPr>
        <p:spPr>
          <a:xfrm flipV="1">
            <a:off x="10449881" y="3197027"/>
            <a:ext cx="0" cy="8476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4C825FB-7676-02FB-385D-B092B2B2FD14}"/>
              </a:ext>
            </a:extLst>
          </p:cNvPr>
          <p:cNvSpPr txBox="1"/>
          <p:nvPr/>
        </p:nvSpPr>
        <p:spPr>
          <a:xfrm>
            <a:off x="9274792" y="4049005"/>
            <a:ext cx="2907171" cy="830997"/>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CSS code for selected/clicked button: </a:t>
            </a:r>
          </a:p>
          <a:p>
            <a:r>
              <a:rPr lang="en-US" sz="1200" dirty="0">
                <a:latin typeface="Arial" panose="020B0604020202020204" pitchFamily="34" charset="0"/>
                <a:cs typeface="Arial" panose="020B0604020202020204" pitchFamily="34" charset="0"/>
              </a:rPr>
              <a:t>width: 107px;</a:t>
            </a:r>
          </a:p>
          <a:p>
            <a:r>
              <a:rPr lang="en-US" sz="1200" dirty="0">
                <a:latin typeface="Arial" panose="020B0604020202020204" pitchFamily="34" charset="0"/>
                <a:cs typeface="Arial" panose="020B0604020202020204" pitchFamily="34" charset="0"/>
              </a:rPr>
              <a:t>height: 40px;</a:t>
            </a:r>
          </a:p>
          <a:p>
            <a:r>
              <a:rPr lang="en-US" sz="1200" dirty="0">
                <a:latin typeface="Arial" panose="020B0604020202020204" pitchFamily="34" charset="0"/>
                <a:cs typeface="Arial" panose="020B0604020202020204" pitchFamily="34" charset="0"/>
              </a:rPr>
              <a:t>border: 2px solid #0D6EFD;</a:t>
            </a:r>
          </a:p>
        </p:txBody>
      </p:sp>
      <p:sp>
        <p:nvSpPr>
          <p:cNvPr id="18" name="TextBox 17">
            <a:extLst>
              <a:ext uri="{FF2B5EF4-FFF2-40B4-BE49-F238E27FC236}">
                <a16:creationId xmlns:a16="http://schemas.microsoft.com/office/drawing/2014/main" id="{201DFF49-C882-297C-25AA-E01D5E40C8AC}"/>
              </a:ext>
            </a:extLst>
          </p:cNvPr>
          <p:cNvSpPr txBox="1"/>
          <p:nvPr/>
        </p:nvSpPr>
        <p:spPr>
          <a:xfrm>
            <a:off x="6560073" y="2297909"/>
            <a:ext cx="4307053" cy="369332"/>
          </a:xfrm>
          <a:prstGeom prst="rect">
            <a:avLst/>
          </a:prstGeom>
          <a:noFill/>
        </p:spPr>
        <p:txBody>
          <a:bodyPr wrap="square" rtlCol="0">
            <a:spAutoFit/>
          </a:bodyPr>
          <a:lstStyle/>
          <a:p>
            <a:r>
              <a:rPr lang="en-US" dirty="0"/>
              <a:t>Highlighted and Selected Buttons:</a:t>
            </a:r>
          </a:p>
        </p:txBody>
      </p:sp>
      <p:pic>
        <p:nvPicPr>
          <p:cNvPr id="20" name="Picture 19" descr="A screenshot of a computer&#10;&#10;AI-generated content may be incorrect.">
            <a:extLst>
              <a:ext uri="{FF2B5EF4-FFF2-40B4-BE49-F238E27FC236}">
                <a16:creationId xmlns:a16="http://schemas.microsoft.com/office/drawing/2014/main" id="{AFF7D5B0-0D6B-8867-B758-0DA9B55759B5}"/>
              </a:ext>
            </a:extLst>
          </p:cNvPr>
          <p:cNvPicPr>
            <a:picLocks noChangeAspect="1"/>
          </p:cNvPicPr>
          <p:nvPr/>
        </p:nvPicPr>
        <p:blipFill>
          <a:blip r:embed="rId3"/>
          <a:stretch>
            <a:fillRect/>
          </a:stretch>
        </p:blipFill>
        <p:spPr>
          <a:xfrm>
            <a:off x="714882" y="2667241"/>
            <a:ext cx="4315427" cy="1143160"/>
          </a:xfrm>
          <a:prstGeom prst="rect">
            <a:avLst/>
          </a:prstGeom>
        </p:spPr>
      </p:pic>
      <p:pic>
        <p:nvPicPr>
          <p:cNvPr id="23" name="Picture 22">
            <a:extLst>
              <a:ext uri="{FF2B5EF4-FFF2-40B4-BE49-F238E27FC236}">
                <a16:creationId xmlns:a16="http://schemas.microsoft.com/office/drawing/2014/main" id="{747CD94B-3EC4-3225-2301-BE76D91D6BBA}"/>
              </a:ext>
            </a:extLst>
          </p:cNvPr>
          <p:cNvPicPr>
            <a:picLocks noChangeAspect="1"/>
          </p:cNvPicPr>
          <p:nvPr/>
        </p:nvPicPr>
        <p:blipFill>
          <a:blip r:embed="rId4"/>
          <a:stretch>
            <a:fillRect/>
          </a:stretch>
        </p:blipFill>
        <p:spPr>
          <a:xfrm>
            <a:off x="9878461" y="2673227"/>
            <a:ext cx="1114719" cy="479134"/>
          </a:xfrm>
          <a:prstGeom prst="rect">
            <a:avLst/>
          </a:prstGeom>
        </p:spPr>
      </p:pic>
      <p:pic>
        <p:nvPicPr>
          <p:cNvPr id="25" name="Picture 24" descr="Graphical user interface, application&#10;&#10;AI-generated content may be incorrect.">
            <a:extLst>
              <a:ext uri="{FF2B5EF4-FFF2-40B4-BE49-F238E27FC236}">
                <a16:creationId xmlns:a16="http://schemas.microsoft.com/office/drawing/2014/main" id="{1DC1B0E5-6BAA-8B39-EE06-942D91AB6314}"/>
              </a:ext>
            </a:extLst>
          </p:cNvPr>
          <p:cNvPicPr>
            <a:picLocks noChangeAspect="1"/>
          </p:cNvPicPr>
          <p:nvPr/>
        </p:nvPicPr>
        <p:blipFill>
          <a:blip r:embed="rId5"/>
          <a:srcRect t="14257" b="11185"/>
          <a:stretch/>
        </p:blipFill>
        <p:spPr>
          <a:xfrm>
            <a:off x="6607704" y="2766709"/>
            <a:ext cx="1124107" cy="369332"/>
          </a:xfrm>
          <a:prstGeom prst="rect">
            <a:avLst/>
          </a:prstGeom>
        </p:spPr>
      </p:pic>
    </p:spTree>
    <p:extLst>
      <p:ext uri="{BB962C8B-B14F-4D97-AF65-F5344CB8AC3E}">
        <p14:creationId xmlns:p14="http://schemas.microsoft.com/office/powerpoint/2010/main" val="636929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654497" y="966157"/>
            <a:ext cx="10612941" cy="709857"/>
          </a:xfrm>
        </p:spPr>
        <p:txBody>
          <a:bodyPr/>
          <a:lstStyle/>
          <a:p>
            <a:r>
              <a:rPr lang="en-US" dirty="0"/>
              <a:t>Button Recommendation(s)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68</a:t>
            </a:fld>
            <a:endParaRPr lang="en-US" dirty="0"/>
          </a:p>
        </p:txBody>
      </p:sp>
      <p:pic>
        <p:nvPicPr>
          <p:cNvPr id="3" name="Picture 2" descr="A picture containing graphical user interface&#10;&#10;AI-generated content may be incorrect.">
            <a:extLst>
              <a:ext uri="{FF2B5EF4-FFF2-40B4-BE49-F238E27FC236}">
                <a16:creationId xmlns:a16="http://schemas.microsoft.com/office/drawing/2014/main" id="{92563873-E563-802E-1DBD-C704141B4BB6}"/>
              </a:ext>
            </a:extLst>
          </p:cNvPr>
          <p:cNvPicPr>
            <a:picLocks noChangeAspect="1"/>
          </p:cNvPicPr>
          <p:nvPr/>
        </p:nvPicPr>
        <p:blipFill>
          <a:blip r:embed="rId3"/>
          <a:srcRect l="6369" t="15477" r="6512" b="21865"/>
          <a:stretch/>
        </p:blipFill>
        <p:spPr>
          <a:xfrm>
            <a:off x="739627" y="2074132"/>
            <a:ext cx="1413591" cy="385467"/>
          </a:xfrm>
          <a:prstGeom prst="rect">
            <a:avLst/>
          </a:prstGeom>
        </p:spPr>
      </p:pic>
      <p:pic>
        <p:nvPicPr>
          <p:cNvPr id="4" name="Picture 3">
            <a:extLst>
              <a:ext uri="{FF2B5EF4-FFF2-40B4-BE49-F238E27FC236}">
                <a16:creationId xmlns:a16="http://schemas.microsoft.com/office/drawing/2014/main" id="{120D1067-222C-13AE-89FB-95A23AAB9D25}"/>
              </a:ext>
            </a:extLst>
          </p:cNvPr>
          <p:cNvPicPr>
            <a:picLocks noChangeAspect="1"/>
          </p:cNvPicPr>
          <p:nvPr/>
        </p:nvPicPr>
        <p:blipFill>
          <a:blip r:embed="rId4"/>
          <a:stretch>
            <a:fillRect/>
          </a:stretch>
        </p:blipFill>
        <p:spPr>
          <a:xfrm>
            <a:off x="654497" y="2827015"/>
            <a:ext cx="3724795" cy="685896"/>
          </a:xfrm>
          <a:prstGeom prst="rect">
            <a:avLst/>
          </a:prstGeom>
        </p:spPr>
      </p:pic>
      <p:pic>
        <p:nvPicPr>
          <p:cNvPr id="5" name="Picture 4" descr="Shape&#10;&#10;AI-generated content may be incorrect.">
            <a:extLst>
              <a:ext uri="{FF2B5EF4-FFF2-40B4-BE49-F238E27FC236}">
                <a16:creationId xmlns:a16="http://schemas.microsoft.com/office/drawing/2014/main" id="{BFA6FB24-2EDE-0BFF-70EB-490E2720E721}"/>
              </a:ext>
            </a:extLst>
          </p:cNvPr>
          <p:cNvPicPr>
            <a:picLocks noChangeAspect="1"/>
          </p:cNvPicPr>
          <p:nvPr/>
        </p:nvPicPr>
        <p:blipFill>
          <a:blip r:embed="rId5"/>
          <a:stretch>
            <a:fillRect/>
          </a:stretch>
        </p:blipFill>
        <p:spPr>
          <a:xfrm>
            <a:off x="4603630" y="2797496"/>
            <a:ext cx="3696216" cy="695422"/>
          </a:xfrm>
          <a:prstGeom prst="rect">
            <a:avLst/>
          </a:prstGeom>
        </p:spPr>
      </p:pic>
      <p:pic>
        <p:nvPicPr>
          <p:cNvPr id="6" name="Picture 5" descr="Shape, rectangle&#10;&#10;AI-generated content may be incorrect.">
            <a:extLst>
              <a:ext uri="{FF2B5EF4-FFF2-40B4-BE49-F238E27FC236}">
                <a16:creationId xmlns:a16="http://schemas.microsoft.com/office/drawing/2014/main" id="{D6C3B487-0F8E-117E-C744-197D5549EC4B}"/>
              </a:ext>
            </a:extLst>
          </p:cNvPr>
          <p:cNvPicPr>
            <a:picLocks noChangeAspect="1"/>
          </p:cNvPicPr>
          <p:nvPr/>
        </p:nvPicPr>
        <p:blipFill>
          <a:blip r:embed="rId6"/>
          <a:stretch>
            <a:fillRect/>
          </a:stretch>
        </p:blipFill>
        <p:spPr>
          <a:xfrm>
            <a:off x="654497" y="3660815"/>
            <a:ext cx="3696216" cy="666843"/>
          </a:xfrm>
          <a:prstGeom prst="rect">
            <a:avLst/>
          </a:prstGeom>
        </p:spPr>
      </p:pic>
      <p:pic>
        <p:nvPicPr>
          <p:cNvPr id="7" name="Picture 6">
            <a:extLst>
              <a:ext uri="{FF2B5EF4-FFF2-40B4-BE49-F238E27FC236}">
                <a16:creationId xmlns:a16="http://schemas.microsoft.com/office/drawing/2014/main" id="{44ADEC4D-2015-8C81-8F6E-1B2A0C2DBE19}"/>
              </a:ext>
            </a:extLst>
          </p:cNvPr>
          <p:cNvPicPr>
            <a:picLocks noChangeAspect="1"/>
          </p:cNvPicPr>
          <p:nvPr/>
        </p:nvPicPr>
        <p:blipFill>
          <a:blip r:embed="rId7"/>
          <a:stretch>
            <a:fillRect/>
          </a:stretch>
        </p:blipFill>
        <p:spPr>
          <a:xfrm>
            <a:off x="6096000" y="2085530"/>
            <a:ext cx="2638793" cy="390580"/>
          </a:xfrm>
          <a:prstGeom prst="rect">
            <a:avLst/>
          </a:prstGeom>
        </p:spPr>
      </p:pic>
      <p:pic>
        <p:nvPicPr>
          <p:cNvPr id="8" name="Picture 7">
            <a:extLst>
              <a:ext uri="{FF2B5EF4-FFF2-40B4-BE49-F238E27FC236}">
                <a16:creationId xmlns:a16="http://schemas.microsoft.com/office/drawing/2014/main" id="{406163FC-5C91-8B06-CD18-68C37DA502F2}"/>
              </a:ext>
            </a:extLst>
          </p:cNvPr>
          <p:cNvPicPr>
            <a:picLocks noChangeAspect="1"/>
          </p:cNvPicPr>
          <p:nvPr/>
        </p:nvPicPr>
        <p:blipFill>
          <a:blip r:embed="rId8"/>
          <a:stretch>
            <a:fillRect/>
          </a:stretch>
        </p:blipFill>
        <p:spPr>
          <a:xfrm>
            <a:off x="4638811" y="3745740"/>
            <a:ext cx="4477375" cy="362001"/>
          </a:xfrm>
          <a:prstGeom prst="rect">
            <a:avLst/>
          </a:prstGeom>
        </p:spPr>
      </p:pic>
      <p:pic>
        <p:nvPicPr>
          <p:cNvPr id="9" name="Picture 8" descr="Text&#10;&#10;AI-generated content may be incorrect.">
            <a:extLst>
              <a:ext uri="{FF2B5EF4-FFF2-40B4-BE49-F238E27FC236}">
                <a16:creationId xmlns:a16="http://schemas.microsoft.com/office/drawing/2014/main" id="{12655A52-F515-D40F-2E21-F05C1476DD63}"/>
              </a:ext>
            </a:extLst>
          </p:cNvPr>
          <p:cNvPicPr>
            <a:picLocks noChangeAspect="1"/>
          </p:cNvPicPr>
          <p:nvPr/>
        </p:nvPicPr>
        <p:blipFill>
          <a:blip r:embed="rId9"/>
          <a:srcRect l="2951" t="14561" r="52399" b="20612"/>
          <a:stretch/>
        </p:blipFill>
        <p:spPr>
          <a:xfrm>
            <a:off x="4244705" y="2095344"/>
            <a:ext cx="1660191" cy="385468"/>
          </a:xfrm>
          <a:prstGeom prst="rect">
            <a:avLst/>
          </a:prstGeom>
        </p:spPr>
      </p:pic>
      <p:pic>
        <p:nvPicPr>
          <p:cNvPr id="10" name="Picture 9" descr="Text&#10;&#10;AI-generated content may be incorrect.">
            <a:extLst>
              <a:ext uri="{FF2B5EF4-FFF2-40B4-BE49-F238E27FC236}">
                <a16:creationId xmlns:a16="http://schemas.microsoft.com/office/drawing/2014/main" id="{68C350E7-81DF-E221-9D54-DD3714DADEC1}"/>
              </a:ext>
            </a:extLst>
          </p:cNvPr>
          <p:cNvPicPr>
            <a:picLocks noChangeAspect="1"/>
          </p:cNvPicPr>
          <p:nvPr/>
        </p:nvPicPr>
        <p:blipFill>
          <a:blip r:embed="rId9"/>
          <a:srcRect l="50244" t="19093" r="1729" b="20909"/>
          <a:stretch/>
        </p:blipFill>
        <p:spPr>
          <a:xfrm>
            <a:off x="2358770" y="2119801"/>
            <a:ext cx="1684610" cy="336555"/>
          </a:xfrm>
          <a:prstGeom prst="rect">
            <a:avLst/>
          </a:prstGeom>
        </p:spPr>
      </p:pic>
      <p:cxnSp>
        <p:nvCxnSpPr>
          <p:cNvPr id="11" name="Straight Arrow Connector 10">
            <a:extLst>
              <a:ext uri="{FF2B5EF4-FFF2-40B4-BE49-F238E27FC236}">
                <a16:creationId xmlns:a16="http://schemas.microsoft.com/office/drawing/2014/main" id="{22134522-9D0B-13C8-24BA-1A33176E881A}"/>
              </a:ext>
            </a:extLst>
          </p:cNvPr>
          <p:cNvCxnSpPr>
            <a:cxnSpLocks/>
          </p:cNvCxnSpPr>
          <p:nvPr/>
        </p:nvCxnSpPr>
        <p:spPr>
          <a:xfrm flipV="1">
            <a:off x="4638811" y="5200178"/>
            <a:ext cx="0" cy="1088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5799E3-A62C-537E-7E0D-1E8C051E3851}"/>
              </a:ext>
            </a:extLst>
          </p:cNvPr>
          <p:cNvSpPr txBox="1"/>
          <p:nvPr/>
        </p:nvSpPr>
        <p:spPr>
          <a:xfrm>
            <a:off x="3498874" y="6304592"/>
            <a:ext cx="2279874" cy="276999"/>
          </a:xfrm>
          <a:prstGeom prst="rect">
            <a:avLst/>
          </a:prstGeom>
          <a:noFill/>
        </p:spPr>
        <p:txBody>
          <a:bodyPr wrap="square" rtlCol="0">
            <a:spAutoFit/>
          </a:bodyPr>
          <a:lstStyle/>
          <a:p>
            <a:r>
              <a:rPr lang="en-US" sz="1200" dirty="0"/>
              <a:t>These buttons should be links.</a:t>
            </a:r>
          </a:p>
        </p:txBody>
      </p:sp>
      <p:pic>
        <p:nvPicPr>
          <p:cNvPr id="16" name="Picture 15" descr="Graphical user interface, text, application&#10;&#10;AI-generated content may be incorrect.">
            <a:extLst>
              <a:ext uri="{FF2B5EF4-FFF2-40B4-BE49-F238E27FC236}">
                <a16:creationId xmlns:a16="http://schemas.microsoft.com/office/drawing/2014/main" id="{62C57639-2683-B753-018C-1C99D622C0B5}"/>
              </a:ext>
            </a:extLst>
          </p:cNvPr>
          <p:cNvPicPr>
            <a:picLocks noChangeAspect="1"/>
          </p:cNvPicPr>
          <p:nvPr/>
        </p:nvPicPr>
        <p:blipFill>
          <a:blip r:embed="rId10"/>
          <a:stretch>
            <a:fillRect/>
          </a:stretch>
        </p:blipFill>
        <p:spPr>
          <a:xfrm>
            <a:off x="654497" y="4451720"/>
            <a:ext cx="2305372" cy="638264"/>
          </a:xfrm>
          <a:prstGeom prst="rect">
            <a:avLst/>
          </a:prstGeom>
        </p:spPr>
      </p:pic>
      <p:pic>
        <p:nvPicPr>
          <p:cNvPr id="17" name="Picture 16">
            <a:extLst>
              <a:ext uri="{FF2B5EF4-FFF2-40B4-BE49-F238E27FC236}">
                <a16:creationId xmlns:a16="http://schemas.microsoft.com/office/drawing/2014/main" id="{9FA5D9A7-BB8F-D334-E16B-F7B4E59F0488}"/>
              </a:ext>
            </a:extLst>
          </p:cNvPr>
          <p:cNvPicPr>
            <a:picLocks noChangeAspect="1"/>
          </p:cNvPicPr>
          <p:nvPr/>
        </p:nvPicPr>
        <p:blipFill>
          <a:blip r:embed="rId11"/>
          <a:stretch>
            <a:fillRect/>
          </a:stretch>
        </p:blipFill>
        <p:spPr>
          <a:xfrm>
            <a:off x="7292593" y="4451720"/>
            <a:ext cx="1924040" cy="638264"/>
          </a:xfrm>
          <a:prstGeom prst="rect">
            <a:avLst/>
          </a:prstGeom>
        </p:spPr>
      </p:pic>
      <p:pic>
        <p:nvPicPr>
          <p:cNvPr id="19" name="Picture 18" descr="Text&#10;&#10;AI-generated content may be incorrect.">
            <a:extLst>
              <a:ext uri="{FF2B5EF4-FFF2-40B4-BE49-F238E27FC236}">
                <a16:creationId xmlns:a16="http://schemas.microsoft.com/office/drawing/2014/main" id="{30F7DC26-508B-8D68-7DE3-CFDF5050C02A}"/>
              </a:ext>
            </a:extLst>
          </p:cNvPr>
          <p:cNvPicPr>
            <a:picLocks noChangeAspect="1"/>
          </p:cNvPicPr>
          <p:nvPr/>
        </p:nvPicPr>
        <p:blipFill>
          <a:blip r:embed="rId12"/>
          <a:stretch>
            <a:fillRect/>
          </a:stretch>
        </p:blipFill>
        <p:spPr>
          <a:xfrm>
            <a:off x="5096784" y="4558166"/>
            <a:ext cx="2038634" cy="531818"/>
          </a:xfrm>
          <a:prstGeom prst="rect">
            <a:avLst/>
          </a:prstGeom>
        </p:spPr>
      </p:pic>
      <p:pic>
        <p:nvPicPr>
          <p:cNvPr id="21" name="Picture 20" descr="Text&#10;&#10;AI-generated content may be incorrect.">
            <a:extLst>
              <a:ext uri="{FF2B5EF4-FFF2-40B4-BE49-F238E27FC236}">
                <a16:creationId xmlns:a16="http://schemas.microsoft.com/office/drawing/2014/main" id="{D13A8C63-23A4-5BB0-F648-4387F2903A52}"/>
              </a:ext>
            </a:extLst>
          </p:cNvPr>
          <p:cNvPicPr>
            <a:picLocks noChangeAspect="1"/>
          </p:cNvPicPr>
          <p:nvPr/>
        </p:nvPicPr>
        <p:blipFill>
          <a:blip r:embed="rId13"/>
          <a:stretch>
            <a:fillRect/>
          </a:stretch>
        </p:blipFill>
        <p:spPr>
          <a:xfrm>
            <a:off x="3187351" y="4451720"/>
            <a:ext cx="1712058" cy="626819"/>
          </a:xfrm>
          <a:prstGeom prst="rect">
            <a:avLst/>
          </a:prstGeom>
        </p:spPr>
      </p:pic>
      <p:pic>
        <p:nvPicPr>
          <p:cNvPr id="22" name="Picture 21">
            <a:extLst>
              <a:ext uri="{FF2B5EF4-FFF2-40B4-BE49-F238E27FC236}">
                <a16:creationId xmlns:a16="http://schemas.microsoft.com/office/drawing/2014/main" id="{587B02EA-BA25-55BB-3CCF-7601420A8222}"/>
              </a:ext>
            </a:extLst>
          </p:cNvPr>
          <p:cNvPicPr>
            <a:picLocks noChangeAspect="1"/>
          </p:cNvPicPr>
          <p:nvPr/>
        </p:nvPicPr>
        <p:blipFill>
          <a:blip r:embed="rId14"/>
          <a:stretch>
            <a:fillRect/>
          </a:stretch>
        </p:blipFill>
        <p:spPr>
          <a:xfrm>
            <a:off x="8981729" y="2074132"/>
            <a:ext cx="1520535" cy="373902"/>
          </a:xfrm>
          <a:prstGeom prst="rect">
            <a:avLst/>
          </a:prstGeom>
        </p:spPr>
      </p:pic>
      <p:pic>
        <p:nvPicPr>
          <p:cNvPr id="24" name="Picture 23">
            <a:extLst>
              <a:ext uri="{FF2B5EF4-FFF2-40B4-BE49-F238E27FC236}">
                <a16:creationId xmlns:a16="http://schemas.microsoft.com/office/drawing/2014/main" id="{2CAF62DB-684A-FCA2-A643-88615A219F6F}"/>
              </a:ext>
            </a:extLst>
          </p:cNvPr>
          <p:cNvPicPr>
            <a:picLocks noChangeAspect="1"/>
          </p:cNvPicPr>
          <p:nvPr/>
        </p:nvPicPr>
        <p:blipFill>
          <a:blip r:embed="rId15"/>
          <a:stretch>
            <a:fillRect/>
          </a:stretch>
        </p:blipFill>
        <p:spPr>
          <a:xfrm>
            <a:off x="8629189" y="2880607"/>
            <a:ext cx="1486107" cy="390580"/>
          </a:xfrm>
          <a:prstGeom prst="rect">
            <a:avLst/>
          </a:prstGeom>
        </p:spPr>
      </p:pic>
    </p:spTree>
    <p:extLst>
      <p:ext uri="{BB962C8B-B14F-4D97-AF65-F5344CB8AC3E}">
        <p14:creationId xmlns:p14="http://schemas.microsoft.com/office/powerpoint/2010/main" val="3957323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2648309" y="3657600"/>
            <a:ext cx="9543691" cy="3200400"/>
          </a:xfrm>
        </p:spPr>
        <p:txBody>
          <a:bodyPr anchor="ctr"/>
          <a:lstStyle/>
          <a:p>
            <a:r>
              <a:rPr lang="en-US" dirty="0"/>
              <a:t>   Selection Pills UI Recommendations</a:t>
            </a:r>
          </a:p>
        </p:txBody>
      </p:sp>
    </p:spTree>
    <p:extLst>
      <p:ext uri="{BB962C8B-B14F-4D97-AF65-F5344CB8AC3E}">
        <p14:creationId xmlns:p14="http://schemas.microsoft.com/office/powerpoint/2010/main" val="378881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#1 – Button Sizing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7</a:t>
            </a:fld>
            <a:endParaRPr lang="en-US" dirty="0"/>
          </a:p>
        </p:txBody>
      </p:sp>
      <p:pic>
        <p:nvPicPr>
          <p:cNvPr id="22" name="Picture 21">
            <a:extLst>
              <a:ext uri="{FF2B5EF4-FFF2-40B4-BE49-F238E27FC236}">
                <a16:creationId xmlns:a16="http://schemas.microsoft.com/office/drawing/2014/main" id="{3090A16C-65B8-DF56-C490-B93924972D78}"/>
              </a:ext>
            </a:extLst>
          </p:cNvPr>
          <p:cNvPicPr>
            <a:picLocks noChangeAspect="1"/>
          </p:cNvPicPr>
          <p:nvPr/>
        </p:nvPicPr>
        <p:blipFill>
          <a:blip r:embed="rId3"/>
          <a:stretch>
            <a:fillRect/>
          </a:stretch>
        </p:blipFill>
        <p:spPr>
          <a:xfrm>
            <a:off x="2837490" y="2216297"/>
            <a:ext cx="2514889" cy="299128"/>
          </a:xfrm>
          <a:prstGeom prst="rect">
            <a:avLst/>
          </a:prstGeom>
        </p:spPr>
      </p:pic>
      <p:pic>
        <p:nvPicPr>
          <p:cNvPr id="24" name="Picture 23">
            <a:extLst>
              <a:ext uri="{FF2B5EF4-FFF2-40B4-BE49-F238E27FC236}">
                <a16:creationId xmlns:a16="http://schemas.microsoft.com/office/drawing/2014/main" id="{AA27FB7E-5D4E-B2DA-1E9A-B0F5F1288BC1}"/>
              </a:ext>
            </a:extLst>
          </p:cNvPr>
          <p:cNvPicPr>
            <a:picLocks noChangeAspect="1"/>
          </p:cNvPicPr>
          <p:nvPr/>
        </p:nvPicPr>
        <p:blipFill>
          <a:blip r:embed="rId4"/>
          <a:stretch>
            <a:fillRect/>
          </a:stretch>
        </p:blipFill>
        <p:spPr>
          <a:xfrm>
            <a:off x="2816583" y="2602229"/>
            <a:ext cx="2558618" cy="378230"/>
          </a:xfrm>
          <a:prstGeom prst="rect">
            <a:avLst/>
          </a:prstGeom>
        </p:spPr>
      </p:pic>
      <p:sp>
        <p:nvSpPr>
          <p:cNvPr id="42" name="Oval 41">
            <a:extLst>
              <a:ext uri="{FF2B5EF4-FFF2-40B4-BE49-F238E27FC236}">
                <a16:creationId xmlns:a16="http://schemas.microsoft.com/office/drawing/2014/main" id="{3F1FED2D-8DD1-67D9-0AFC-E070627C8849}"/>
              </a:ext>
            </a:extLst>
          </p:cNvPr>
          <p:cNvSpPr/>
          <p:nvPr/>
        </p:nvSpPr>
        <p:spPr>
          <a:xfrm>
            <a:off x="2372322" y="1965110"/>
            <a:ext cx="3445226" cy="12742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A9472C89-0131-1689-A983-63B014B86F74}"/>
              </a:ext>
            </a:extLst>
          </p:cNvPr>
          <p:cNvCxnSpPr>
            <a:cxnSpLocks/>
          </p:cNvCxnSpPr>
          <p:nvPr/>
        </p:nvCxnSpPr>
        <p:spPr>
          <a:xfrm flipH="1" flipV="1">
            <a:off x="3692106" y="3239348"/>
            <a:ext cx="1923569" cy="14372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0B9074D-8DE3-66B1-C4C7-F2147898E757}"/>
              </a:ext>
            </a:extLst>
          </p:cNvPr>
          <p:cNvSpPr txBox="1"/>
          <p:nvPr/>
        </p:nvSpPr>
        <p:spPr>
          <a:xfrm>
            <a:off x="3381669" y="4658077"/>
            <a:ext cx="4666889" cy="738664"/>
          </a:xfrm>
          <a:prstGeom prst="rect">
            <a:avLst/>
          </a:prstGeom>
          <a:noFill/>
        </p:spPr>
        <p:txBody>
          <a:bodyPr wrap="square" rtlCol="0">
            <a:spAutoFit/>
          </a:bodyPr>
          <a:lstStyle/>
          <a:p>
            <a:r>
              <a:rPr lang="en-US" sz="1400" dirty="0"/>
              <a:t>The width of the “Utilization Data Download” and “Full Cost Data Download” buttons are significantly larger than the four buttons on the right. </a:t>
            </a:r>
          </a:p>
        </p:txBody>
      </p:sp>
      <p:pic>
        <p:nvPicPr>
          <p:cNvPr id="3" name="Picture 2">
            <a:extLst>
              <a:ext uri="{FF2B5EF4-FFF2-40B4-BE49-F238E27FC236}">
                <a16:creationId xmlns:a16="http://schemas.microsoft.com/office/drawing/2014/main" id="{60BCC56B-5420-6AC3-FE64-1A5D8E8E8ED5}"/>
              </a:ext>
            </a:extLst>
          </p:cNvPr>
          <p:cNvPicPr>
            <a:picLocks noChangeAspect="1"/>
          </p:cNvPicPr>
          <p:nvPr/>
        </p:nvPicPr>
        <p:blipFill>
          <a:blip r:embed="rId5"/>
          <a:srcRect t="10651" b="7845"/>
          <a:stretch/>
        </p:blipFill>
        <p:spPr>
          <a:xfrm>
            <a:off x="7591924" y="2269451"/>
            <a:ext cx="1049402" cy="351285"/>
          </a:xfrm>
          <a:prstGeom prst="rect">
            <a:avLst/>
          </a:prstGeom>
        </p:spPr>
      </p:pic>
      <p:pic>
        <p:nvPicPr>
          <p:cNvPr id="6" name="Picture 5">
            <a:extLst>
              <a:ext uri="{FF2B5EF4-FFF2-40B4-BE49-F238E27FC236}">
                <a16:creationId xmlns:a16="http://schemas.microsoft.com/office/drawing/2014/main" id="{E0A75529-D084-D950-3D12-885CB5DA7511}"/>
              </a:ext>
            </a:extLst>
          </p:cNvPr>
          <p:cNvPicPr>
            <a:picLocks noChangeAspect="1"/>
          </p:cNvPicPr>
          <p:nvPr/>
        </p:nvPicPr>
        <p:blipFill>
          <a:blip r:embed="rId6"/>
          <a:srcRect t="8125"/>
          <a:stretch/>
        </p:blipFill>
        <p:spPr>
          <a:xfrm>
            <a:off x="8743732" y="2248062"/>
            <a:ext cx="1049403" cy="375416"/>
          </a:xfrm>
          <a:prstGeom prst="rect">
            <a:avLst/>
          </a:prstGeom>
        </p:spPr>
      </p:pic>
      <p:sp>
        <p:nvSpPr>
          <p:cNvPr id="7" name="Oval 6">
            <a:extLst>
              <a:ext uri="{FF2B5EF4-FFF2-40B4-BE49-F238E27FC236}">
                <a16:creationId xmlns:a16="http://schemas.microsoft.com/office/drawing/2014/main" id="{4E5082B8-ED5C-4A5B-FE8D-166E58E3B4E5}"/>
              </a:ext>
            </a:extLst>
          </p:cNvPr>
          <p:cNvSpPr/>
          <p:nvPr/>
        </p:nvSpPr>
        <p:spPr>
          <a:xfrm>
            <a:off x="7338288" y="1965110"/>
            <a:ext cx="2810888" cy="14187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1CC03AB-C578-A25F-3EF6-C73671FBBC1A}"/>
              </a:ext>
            </a:extLst>
          </p:cNvPr>
          <p:cNvPicPr>
            <a:picLocks noChangeAspect="1"/>
          </p:cNvPicPr>
          <p:nvPr/>
        </p:nvPicPr>
        <p:blipFill>
          <a:blip r:embed="rId7"/>
          <a:stretch>
            <a:fillRect/>
          </a:stretch>
        </p:blipFill>
        <p:spPr>
          <a:xfrm>
            <a:off x="7635724" y="2710415"/>
            <a:ext cx="961802" cy="375977"/>
          </a:xfrm>
          <a:prstGeom prst="rect">
            <a:avLst/>
          </a:prstGeom>
        </p:spPr>
      </p:pic>
      <p:cxnSp>
        <p:nvCxnSpPr>
          <p:cNvPr id="12" name="Straight Arrow Connector 11">
            <a:extLst>
              <a:ext uri="{FF2B5EF4-FFF2-40B4-BE49-F238E27FC236}">
                <a16:creationId xmlns:a16="http://schemas.microsoft.com/office/drawing/2014/main" id="{50E13B95-8E80-7468-0E91-11B9B501D21B}"/>
              </a:ext>
            </a:extLst>
          </p:cNvPr>
          <p:cNvCxnSpPr>
            <a:cxnSpLocks/>
            <a:endCxn id="7" idx="3"/>
          </p:cNvCxnSpPr>
          <p:nvPr/>
        </p:nvCxnSpPr>
        <p:spPr>
          <a:xfrm flipV="1">
            <a:off x="5615675" y="3176071"/>
            <a:ext cx="2134258" cy="15005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263D664D-4CCC-19D2-8987-BCCCAEF246D9}"/>
              </a:ext>
            </a:extLst>
          </p:cNvPr>
          <p:cNvPicPr>
            <a:picLocks noChangeAspect="1"/>
          </p:cNvPicPr>
          <p:nvPr/>
        </p:nvPicPr>
        <p:blipFill>
          <a:blip r:embed="rId8"/>
          <a:srcRect t="6148" b="6279"/>
          <a:stretch/>
        </p:blipFill>
        <p:spPr>
          <a:xfrm>
            <a:off x="8743732" y="2710415"/>
            <a:ext cx="1019317" cy="375416"/>
          </a:xfrm>
          <a:prstGeom prst="rect">
            <a:avLst/>
          </a:prstGeom>
        </p:spPr>
      </p:pic>
    </p:spTree>
    <p:extLst>
      <p:ext uri="{BB962C8B-B14F-4D97-AF65-F5344CB8AC3E}">
        <p14:creationId xmlns:p14="http://schemas.microsoft.com/office/powerpoint/2010/main" val="2213296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602123" y="631708"/>
            <a:ext cx="9953308" cy="767754"/>
          </a:xfrm>
        </p:spPr>
        <p:txBody>
          <a:bodyPr/>
          <a:lstStyle/>
          <a:p>
            <a:r>
              <a:rPr lang="en-US" dirty="0"/>
              <a:t>Selection Pills UI Recommendation(s)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70</a:t>
            </a:fld>
            <a:endParaRPr lang="en-US" dirty="0"/>
          </a:p>
        </p:txBody>
      </p:sp>
      <p:sp>
        <p:nvSpPr>
          <p:cNvPr id="32" name="TextBox 31">
            <a:extLst>
              <a:ext uri="{FF2B5EF4-FFF2-40B4-BE49-F238E27FC236}">
                <a16:creationId xmlns:a16="http://schemas.microsoft.com/office/drawing/2014/main" id="{8529DFC8-6D9D-E49B-5703-E2DE0CF53202}"/>
              </a:ext>
            </a:extLst>
          </p:cNvPr>
          <p:cNvSpPr txBox="1"/>
          <p:nvPr/>
        </p:nvSpPr>
        <p:spPr>
          <a:xfrm>
            <a:off x="2124893" y="2508742"/>
            <a:ext cx="697117" cy="369332"/>
          </a:xfrm>
          <a:prstGeom prst="rect">
            <a:avLst/>
          </a:prstGeom>
          <a:noFill/>
        </p:spPr>
        <p:txBody>
          <a:bodyPr wrap="square" rtlCol="0">
            <a:spAutoFit/>
          </a:bodyPr>
          <a:lstStyle/>
          <a:p>
            <a:r>
              <a:rPr lang="en-US" dirty="0"/>
              <a:t>2026</a:t>
            </a:r>
          </a:p>
        </p:txBody>
      </p:sp>
      <p:pic>
        <p:nvPicPr>
          <p:cNvPr id="34" name="Graphic 33" descr="Checkmark with solid fill">
            <a:extLst>
              <a:ext uri="{FF2B5EF4-FFF2-40B4-BE49-F238E27FC236}">
                <a16:creationId xmlns:a16="http://schemas.microsoft.com/office/drawing/2014/main" id="{70E99B40-B2BE-31BF-5FAE-B6B1B2670C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8971" y="2500156"/>
            <a:ext cx="369332" cy="369332"/>
          </a:xfrm>
          <a:prstGeom prst="rect">
            <a:avLst/>
          </a:prstGeom>
        </p:spPr>
      </p:pic>
      <p:sp>
        <p:nvSpPr>
          <p:cNvPr id="36" name="TextBox 35">
            <a:extLst>
              <a:ext uri="{FF2B5EF4-FFF2-40B4-BE49-F238E27FC236}">
                <a16:creationId xmlns:a16="http://schemas.microsoft.com/office/drawing/2014/main" id="{58008B38-4263-2A75-62DF-1E219A0898D4}"/>
              </a:ext>
            </a:extLst>
          </p:cNvPr>
          <p:cNvSpPr txBox="1"/>
          <p:nvPr/>
        </p:nvSpPr>
        <p:spPr>
          <a:xfrm>
            <a:off x="3978541" y="2508742"/>
            <a:ext cx="697117" cy="369332"/>
          </a:xfrm>
          <a:prstGeom prst="rect">
            <a:avLst/>
          </a:prstGeom>
          <a:noFill/>
        </p:spPr>
        <p:txBody>
          <a:bodyPr wrap="square" rtlCol="0">
            <a:spAutoFit/>
          </a:bodyPr>
          <a:lstStyle/>
          <a:p>
            <a:r>
              <a:rPr lang="en-US" dirty="0"/>
              <a:t>2025</a:t>
            </a:r>
          </a:p>
        </p:txBody>
      </p:sp>
      <p:sp>
        <p:nvSpPr>
          <p:cNvPr id="40" name="TextBox 39">
            <a:extLst>
              <a:ext uri="{FF2B5EF4-FFF2-40B4-BE49-F238E27FC236}">
                <a16:creationId xmlns:a16="http://schemas.microsoft.com/office/drawing/2014/main" id="{310B768F-6CAC-CC63-5D95-12FA5FFE69DB}"/>
              </a:ext>
            </a:extLst>
          </p:cNvPr>
          <p:cNvSpPr txBox="1"/>
          <p:nvPr/>
        </p:nvSpPr>
        <p:spPr>
          <a:xfrm>
            <a:off x="5886511" y="2508742"/>
            <a:ext cx="697117" cy="369332"/>
          </a:xfrm>
          <a:prstGeom prst="rect">
            <a:avLst/>
          </a:prstGeom>
          <a:noFill/>
        </p:spPr>
        <p:txBody>
          <a:bodyPr wrap="square" rtlCol="0">
            <a:spAutoFit/>
          </a:bodyPr>
          <a:lstStyle/>
          <a:p>
            <a:r>
              <a:rPr lang="en-US" dirty="0"/>
              <a:t>2024</a:t>
            </a:r>
          </a:p>
        </p:txBody>
      </p:sp>
      <p:sp>
        <p:nvSpPr>
          <p:cNvPr id="42" name="TextBox 41">
            <a:extLst>
              <a:ext uri="{FF2B5EF4-FFF2-40B4-BE49-F238E27FC236}">
                <a16:creationId xmlns:a16="http://schemas.microsoft.com/office/drawing/2014/main" id="{06036C16-B95A-193E-F17D-7A0DCD4BFA26}"/>
              </a:ext>
            </a:extLst>
          </p:cNvPr>
          <p:cNvSpPr txBox="1"/>
          <p:nvPr/>
        </p:nvSpPr>
        <p:spPr>
          <a:xfrm>
            <a:off x="7758257" y="2508742"/>
            <a:ext cx="697117" cy="369332"/>
          </a:xfrm>
          <a:prstGeom prst="rect">
            <a:avLst/>
          </a:prstGeom>
          <a:noFill/>
        </p:spPr>
        <p:txBody>
          <a:bodyPr wrap="square" rtlCol="0">
            <a:spAutoFit/>
          </a:bodyPr>
          <a:lstStyle/>
          <a:p>
            <a:r>
              <a:rPr lang="en-US" dirty="0"/>
              <a:t>2023</a:t>
            </a:r>
          </a:p>
        </p:txBody>
      </p:sp>
      <p:sp>
        <p:nvSpPr>
          <p:cNvPr id="44" name="TextBox 43">
            <a:extLst>
              <a:ext uri="{FF2B5EF4-FFF2-40B4-BE49-F238E27FC236}">
                <a16:creationId xmlns:a16="http://schemas.microsoft.com/office/drawing/2014/main" id="{E2E649DE-69F5-F4B3-EA21-84486E4C0C8C}"/>
              </a:ext>
            </a:extLst>
          </p:cNvPr>
          <p:cNvSpPr txBox="1"/>
          <p:nvPr/>
        </p:nvSpPr>
        <p:spPr>
          <a:xfrm>
            <a:off x="9602350" y="2517978"/>
            <a:ext cx="697117" cy="369332"/>
          </a:xfrm>
          <a:prstGeom prst="rect">
            <a:avLst/>
          </a:prstGeom>
          <a:noFill/>
        </p:spPr>
        <p:txBody>
          <a:bodyPr wrap="square" rtlCol="0">
            <a:spAutoFit/>
          </a:bodyPr>
          <a:lstStyle/>
          <a:p>
            <a:r>
              <a:rPr lang="en-US" dirty="0"/>
              <a:t>2022</a:t>
            </a:r>
          </a:p>
        </p:txBody>
      </p:sp>
      <p:cxnSp>
        <p:nvCxnSpPr>
          <p:cNvPr id="3" name="Straight Arrow Connector 2">
            <a:extLst>
              <a:ext uri="{FF2B5EF4-FFF2-40B4-BE49-F238E27FC236}">
                <a16:creationId xmlns:a16="http://schemas.microsoft.com/office/drawing/2014/main" id="{BE0AF23E-B8E0-1863-8790-7D8BD0BB00DD}"/>
              </a:ext>
            </a:extLst>
          </p:cNvPr>
          <p:cNvCxnSpPr>
            <a:cxnSpLocks/>
          </p:cNvCxnSpPr>
          <p:nvPr/>
        </p:nvCxnSpPr>
        <p:spPr>
          <a:xfrm flipV="1">
            <a:off x="4336728" y="2984909"/>
            <a:ext cx="0" cy="9990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96C26AF-17A9-2D8E-DB8B-6721B68D8B91}"/>
              </a:ext>
            </a:extLst>
          </p:cNvPr>
          <p:cNvSpPr txBox="1"/>
          <p:nvPr/>
        </p:nvSpPr>
        <p:spPr>
          <a:xfrm>
            <a:off x="3613261" y="3983922"/>
            <a:ext cx="1713506" cy="646331"/>
          </a:xfrm>
          <a:prstGeom prst="rect">
            <a:avLst/>
          </a:prstGeom>
          <a:noFill/>
        </p:spPr>
        <p:txBody>
          <a:bodyPr wrap="square">
            <a:spAutoFit/>
          </a:bodyPr>
          <a:lstStyle/>
          <a:p>
            <a:r>
              <a:rPr lang="en-US" sz="1200" dirty="0"/>
              <a:t>border-radius: 6px;</a:t>
            </a:r>
          </a:p>
          <a:p>
            <a:r>
              <a:rPr lang="en-US" sz="1200" dirty="0"/>
              <a:t>border: 2px solid #000;</a:t>
            </a:r>
          </a:p>
          <a:p>
            <a:r>
              <a:rPr lang="en-US" sz="1200" dirty="0"/>
              <a:t>background: #FFF;</a:t>
            </a:r>
          </a:p>
        </p:txBody>
      </p:sp>
      <p:sp>
        <p:nvSpPr>
          <p:cNvPr id="6" name="Rectangle: Rounded Corners 5">
            <a:extLst>
              <a:ext uri="{FF2B5EF4-FFF2-40B4-BE49-F238E27FC236}">
                <a16:creationId xmlns:a16="http://schemas.microsoft.com/office/drawing/2014/main" id="{E2C3372E-5716-C737-DBB9-CDC13D549253}"/>
              </a:ext>
            </a:extLst>
          </p:cNvPr>
          <p:cNvSpPr/>
          <p:nvPr/>
        </p:nvSpPr>
        <p:spPr>
          <a:xfrm>
            <a:off x="1602124" y="2448813"/>
            <a:ext cx="1592440" cy="536096"/>
          </a:xfrm>
          <a:prstGeom prst="roundRect">
            <a:avLst>
              <a:gd name="adj" fmla="val 633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B459B42-D221-2397-ADE3-4D5135098359}"/>
              </a:ext>
            </a:extLst>
          </p:cNvPr>
          <p:cNvSpPr/>
          <p:nvPr/>
        </p:nvSpPr>
        <p:spPr>
          <a:xfrm>
            <a:off x="3520486" y="2448813"/>
            <a:ext cx="1592440" cy="536096"/>
          </a:xfrm>
          <a:prstGeom prst="roundRect">
            <a:avLst>
              <a:gd name="adj" fmla="val 633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34D6222-0AAE-12D2-C1F9-686DA23AECC1}"/>
              </a:ext>
            </a:extLst>
          </p:cNvPr>
          <p:cNvSpPr/>
          <p:nvPr/>
        </p:nvSpPr>
        <p:spPr>
          <a:xfrm>
            <a:off x="5438849" y="2450388"/>
            <a:ext cx="1592440" cy="534521"/>
          </a:xfrm>
          <a:prstGeom prst="roundRect">
            <a:avLst>
              <a:gd name="adj" fmla="val 633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D219A0D-65E6-3E2B-C5ED-B5016A79C8F6}"/>
              </a:ext>
            </a:extLst>
          </p:cNvPr>
          <p:cNvSpPr/>
          <p:nvPr/>
        </p:nvSpPr>
        <p:spPr>
          <a:xfrm>
            <a:off x="7304724" y="2448813"/>
            <a:ext cx="1592440" cy="534521"/>
          </a:xfrm>
          <a:prstGeom prst="roundRect">
            <a:avLst>
              <a:gd name="adj" fmla="val 633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F05ABE6-9775-8164-FB60-B0F39BE8DCC5}"/>
              </a:ext>
            </a:extLst>
          </p:cNvPr>
          <p:cNvSpPr/>
          <p:nvPr/>
        </p:nvSpPr>
        <p:spPr>
          <a:xfrm>
            <a:off x="9173160" y="2448813"/>
            <a:ext cx="1592440" cy="534521"/>
          </a:xfrm>
          <a:prstGeom prst="roundRect">
            <a:avLst>
              <a:gd name="adj" fmla="val 633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32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3249586" y="3657600"/>
            <a:ext cx="8942414" cy="3200400"/>
          </a:xfrm>
        </p:spPr>
        <p:txBody>
          <a:bodyPr anchor="ctr"/>
          <a:lstStyle/>
          <a:p>
            <a:r>
              <a:rPr lang="en-US" dirty="0"/>
              <a:t>Input Fields UI Recommendations</a:t>
            </a:r>
          </a:p>
        </p:txBody>
      </p:sp>
    </p:spTree>
    <p:extLst>
      <p:ext uri="{BB962C8B-B14F-4D97-AF65-F5344CB8AC3E}">
        <p14:creationId xmlns:p14="http://schemas.microsoft.com/office/powerpoint/2010/main" val="2041451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415793" y="515062"/>
            <a:ext cx="11185787" cy="712072"/>
          </a:xfrm>
        </p:spPr>
        <p:txBody>
          <a:bodyPr/>
          <a:lstStyle/>
          <a:p>
            <a:r>
              <a:rPr lang="en-US" dirty="0"/>
              <a:t>Input Field UI Recommendation(s)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72</a:t>
            </a:fld>
            <a:endParaRPr lang="en-US" dirty="0"/>
          </a:p>
        </p:txBody>
      </p:sp>
      <p:sp>
        <p:nvSpPr>
          <p:cNvPr id="3" name="Rectangle: Rounded Corners 2">
            <a:extLst>
              <a:ext uri="{FF2B5EF4-FFF2-40B4-BE49-F238E27FC236}">
                <a16:creationId xmlns:a16="http://schemas.microsoft.com/office/drawing/2014/main" id="{95458B1D-D7D8-C0A7-DF0B-A5C7056C979D}"/>
              </a:ext>
            </a:extLst>
          </p:cNvPr>
          <p:cNvSpPr/>
          <p:nvPr/>
        </p:nvSpPr>
        <p:spPr>
          <a:xfrm>
            <a:off x="1400737" y="2403727"/>
            <a:ext cx="3870576" cy="12495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1FBF599-467B-8E13-A098-32C75AEC2167}"/>
              </a:ext>
            </a:extLst>
          </p:cNvPr>
          <p:cNvSpPr txBox="1"/>
          <p:nvPr/>
        </p:nvSpPr>
        <p:spPr>
          <a:xfrm>
            <a:off x="1470875" y="2438610"/>
            <a:ext cx="1810693" cy="369332"/>
          </a:xfrm>
          <a:prstGeom prst="rect">
            <a:avLst/>
          </a:prstGeom>
          <a:noFill/>
        </p:spPr>
        <p:txBody>
          <a:bodyPr wrap="square">
            <a:spAutoFit/>
          </a:bodyPr>
          <a:lstStyle/>
          <a:p>
            <a:r>
              <a:rPr lang="en-US" dirty="0">
                <a:solidFill>
                  <a:schemeClr val="bg2"/>
                </a:solidFill>
                <a:effectLst/>
              </a:rPr>
              <a:t>Placeholder text</a:t>
            </a:r>
            <a:endParaRPr lang="en-US" dirty="0">
              <a:solidFill>
                <a:schemeClr val="bg2"/>
              </a:solidFill>
            </a:endParaRPr>
          </a:p>
        </p:txBody>
      </p:sp>
      <p:sp>
        <p:nvSpPr>
          <p:cNvPr id="6" name="TextBox 5">
            <a:extLst>
              <a:ext uri="{FF2B5EF4-FFF2-40B4-BE49-F238E27FC236}">
                <a16:creationId xmlns:a16="http://schemas.microsoft.com/office/drawing/2014/main" id="{38D8CBAF-3E8D-C573-DC79-B54C8585D4A3}"/>
              </a:ext>
            </a:extLst>
          </p:cNvPr>
          <p:cNvSpPr txBox="1"/>
          <p:nvPr/>
        </p:nvSpPr>
        <p:spPr>
          <a:xfrm>
            <a:off x="1399529" y="1951322"/>
            <a:ext cx="2716040" cy="369332"/>
          </a:xfrm>
          <a:prstGeom prst="rect">
            <a:avLst/>
          </a:prstGeom>
          <a:noFill/>
        </p:spPr>
        <p:txBody>
          <a:bodyPr wrap="square">
            <a:spAutoFit/>
          </a:bodyPr>
          <a:lstStyle/>
          <a:p>
            <a:r>
              <a:rPr lang="en-US" dirty="0"/>
              <a:t>Multi-Line Text Field</a:t>
            </a:r>
          </a:p>
        </p:txBody>
      </p:sp>
      <p:sp>
        <p:nvSpPr>
          <p:cNvPr id="8" name="TextBox 7">
            <a:extLst>
              <a:ext uri="{FF2B5EF4-FFF2-40B4-BE49-F238E27FC236}">
                <a16:creationId xmlns:a16="http://schemas.microsoft.com/office/drawing/2014/main" id="{4479D023-6A8C-72E8-EFCA-7AC8A5627629}"/>
              </a:ext>
            </a:extLst>
          </p:cNvPr>
          <p:cNvSpPr txBox="1"/>
          <p:nvPr/>
        </p:nvSpPr>
        <p:spPr>
          <a:xfrm>
            <a:off x="3376179" y="1620005"/>
            <a:ext cx="244443" cy="923330"/>
          </a:xfrm>
          <a:prstGeom prst="rect">
            <a:avLst/>
          </a:prstGeom>
          <a:noFill/>
        </p:spPr>
        <p:txBody>
          <a:bodyPr wrap="square">
            <a:spAutoFit/>
          </a:bodyPr>
          <a:lstStyle/>
          <a:p>
            <a:br>
              <a:rPr lang="en-US" dirty="0"/>
            </a:br>
            <a:r>
              <a:rPr lang="en-US" b="1" dirty="0">
                <a:solidFill>
                  <a:srgbClr val="FF0000"/>
                </a:solidFill>
                <a:effectLst/>
              </a:rPr>
              <a:t>*</a:t>
            </a:r>
            <a:br>
              <a:rPr lang="en-US" dirty="0"/>
            </a:br>
            <a:endParaRPr lang="en-US" dirty="0"/>
          </a:p>
        </p:txBody>
      </p:sp>
      <p:sp>
        <p:nvSpPr>
          <p:cNvPr id="9" name="Rectangle: Rounded Corners 8">
            <a:extLst>
              <a:ext uri="{FF2B5EF4-FFF2-40B4-BE49-F238E27FC236}">
                <a16:creationId xmlns:a16="http://schemas.microsoft.com/office/drawing/2014/main" id="{44805CD9-1337-F6C7-67F8-4229DAAD765B}"/>
              </a:ext>
            </a:extLst>
          </p:cNvPr>
          <p:cNvSpPr/>
          <p:nvPr/>
        </p:nvSpPr>
        <p:spPr>
          <a:xfrm>
            <a:off x="6260566" y="2313678"/>
            <a:ext cx="4460559" cy="3693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7E4CFC-BB21-5046-58A1-1532E3627748}"/>
              </a:ext>
            </a:extLst>
          </p:cNvPr>
          <p:cNvSpPr txBox="1"/>
          <p:nvPr/>
        </p:nvSpPr>
        <p:spPr>
          <a:xfrm>
            <a:off x="6259358" y="2329648"/>
            <a:ext cx="1810693" cy="369332"/>
          </a:xfrm>
          <a:prstGeom prst="rect">
            <a:avLst/>
          </a:prstGeom>
          <a:noFill/>
        </p:spPr>
        <p:txBody>
          <a:bodyPr wrap="square">
            <a:spAutoFit/>
          </a:bodyPr>
          <a:lstStyle/>
          <a:p>
            <a:r>
              <a:rPr lang="en-US" dirty="0">
                <a:solidFill>
                  <a:schemeClr val="bg2"/>
                </a:solidFill>
                <a:effectLst/>
              </a:rPr>
              <a:t>Placeholder text</a:t>
            </a:r>
            <a:endParaRPr lang="en-US" dirty="0">
              <a:solidFill>
                <a:schemeClr val="bg2"/>
              </a:solidFill>
            </a:endParaRPr>
          </a:p>
        </p:txBody>
      </p:sp>
      <p:sp>
        <p:nvSpPr>
          <p:cNvPr id="11" name="TextBox 10">
            <a:extLst>
              <a:ext uri="{FF2B5EF4-FFF2-40B4-BE49-F238E27FC236}">
                <a16:creationId xmlns:a16="http://schemas.microsoft.com/office/drawing/2014/main" id="{69E2F91C-D9E0-D20A-E5DC-B60E06219963}"/>
              </a:ext>
            </a:extLst>
          </p:cNvPr>
          <p:cNvSpPr txBox="1"/>
          <p:nvPr/>
        </p:nvSpPr>
        <p:spPr>
          <a:xfrm>
            <a:off x="6259358" y="1861272"/>
            <a:ext cx="2716040" cy="369332"/>
          </a:xfrm>
          <a:prstGeom prst="rect">
            <a:avLst/>
          </a:prstGeom>
          <a:noFill/>
        </p:spPr>
        <p:txBody>
          <a:bodyPr wrap="square">
            <a:spAutoFit/>
          </a:bodyPr>
          <a:lstStyle/>
          <a:p>
            <a:r>
              <a:rPr lang="en-US" dirty="0"/>
              <a:t>Single-Line Text Field</a:t>
            </a:r>
          </a:p>
        </p:txBody>
      </p:sp>
      <p:sp>
        <p:nvSpPr>
          <p:cNvPr id="12" name="TextBox 11">
            <a:extLst>
              <a:ext uri="{FF2B5EF4-FFF2-40B4-BE49-F238E27FC236}">
                <a16:creationId xmlns:a16="http://schemas.microsoft.com/office/drawing/2014/main" id="{16B8271A-595A-BD2F-CF76-140BC5BAF808}"/>
              </a:ext>
            </a:extLst>
          </p:cNvPr>
          <p:cNvSpPr txBox="1"/>
          <p:nvPr/>
        </p:nvSpPr>
        <p:spPr>
          <a:xfrm>
            <a:off x="8368623" y="1515280"/>
            <a:ext cx="244443" cy="923330"/>
          </a:xfrm>
          <a:prstGeom prst="rect">
            <a:avLst/>
          </a:prstGeom>
          <a:noFill/>
        </p:spPr>
        <p:txBody>
          <a:bodyPr wrap="square">
            <a:spAutoFit/>
          </a:bodyPr>
          <a:lstStyle/>
          <a:p>
            <a:br>
              <a:rPr lang="en-US" dirty="0"/>
            </a:br>
            <a:r>
              <a:rPr lang="en-US" b="1" dirty="0">
                <a:solidFill>
                  <a:srgbClr val="FF0000"/>
                </a:solidFill>
                <a:effectLst/>
              </a:rPr>
              <a:t>*</a:t>
            </a:r>
            <a:br>
              <a:rPr lang="en-US" dirty="0"/>
            </a:br>
            <a:endParaRPr lang="en-US" dirty="0"/>
          </a:p>
        </p:txBody>
      </p:sp>
      <p:sp>
        <p:nvSpPr>
          <p:cNvPr id="13" name="TextBox 12">
            <a:extLst>
              <a:ext uri="{FF2B5EF4-FFF2-40B4-BE49-F238E27FC236}">
                <a16:creationId xmlns:a16="http://schemas.microsoft.com/office/drawing/2014/main" id="{0C6E6C70-1757-FF40-92F6-10DB1589CCD1}"/>
              </a:ext>
            </a:extLst>
          </p:cNvPr>
          <p:cNvSpPr txBox="1"/>
          <p:nvPr/>
        </p:nvSpPr>
        <p:spPr>
          <a:xfrm>
            <a:off x="1659407" y="5852099"/>
            <a:ext cx="2716040" cy="369332"/>
          </a:xfrm>
          <a:prstGeom prst="rect">
            <a:avLst/>
          </a:prstGeom>
          <a:noFill/>
        </p:spPr>
        <p:txBody>
          <a:bodyPr wrap="square">
            <a:spAutoFit/>
          </a:bodyPr>
          <a:lstStyle/>
          <a:p>
            <a:r>
              <a:rPr lang="en-US" dirty="0"/>
              <a:t>Checkbox Field</a:t>
            </a:r>
          </a:p>
        </p:txBody>
      </p:sp>
      <p:sp>
        <p:nvSpPr>
          <p:cNvPr id="14" name="TextBox 13">
            <a:extLst>
              <a:ext uri="{FF2B5EF4-FFF2-40B4-BE49-F238E27FC236}">
                <a16:creationId xmlns:a16="http://schemas.microsoft.com/office/drawing/2014/main" id="{1BDE3E2A-7B9F-43E3-A498-B7A6848B9AE5}"/>
              </a:ext>
            </a:extLst>
          </p:cNvPr>
          <p:cNvSpPr txBox="1"/>
          <p:nvPr/>
        </p:nvSpPr>
        <p:spPr>
          <a:xfrm>
            <a:off x="3222239" y="5515307"/>
            <a:ext cx="244443" cy="923330"/>
          </a:xfrm>
          <a:prstGeom prst="rect">
            <a:avLst/>
          </a:prstGeom>
          <a:noFill/>
        </p:spPr>
        <p:txBody>
          <a:bodyPr wrap="square">
            <a:spAutoFit/>
          </a:bodyPr>
          <a:lstStyle/>
          <a:p>
            <a:br>
              <a:rPr lang="en-US" dirty="0"/>
            </a:br>
            <a:r>
              <a:rPr lang="en-US" b="1" dirty="0">
                <a:solidFill>
                  <a:srgbClr val="FF0000"/>
                </a:solidFill>
                <a:effectLst/>
              </a:rPr>
              <a:t>*</a:t>
            </a:r>
            <a:br>
              <a:rPr lang="en-US" dirty="0"/>
            </a:br>
            <a:endParaRPr lang="en-US" dirty="0"/>
          </a:p>
        </p:txBody>
      </p:sp>
      <p:sp>
        <p:nvSpPr>
          <p:cNvPr id="15" name="Rectangle 14">
            <a:extLst>
              <a:ext uri="{FF2B5EF4-FFF2-40B4-BE49-F238E27FC236}">
                <a16:creationId xmlns:a16="http://schemas.microsoft.com/office/drawing/2014/main" id="{92DA8BE4-0B8F-5C3F-4955-A088E80D449D}"/>
              </a:ext>
            </a:extLst>
          </p:cNvPr>
          <p:cNvSpPr/>
          <p:nvPr/>
        </p:nvSpPr>
        <p:spPr>
          <a:xfrm>
            <a:off x="1659407" y="6367678"/>
            <a:ext cx="251676" cy="22848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15C872A-BCB6-F530-F00B-2436275A9162}"/>
              </a:ext>
            </a:extLst>
          </p:cNvPr>
          <p:cNvSpPr txBox="1"/>
          <p:nvPr/>
        </p:nvSpPr>
        <p:spPr>
          <a:xfrm>
            <a:off x="6227283" y="3873863"/>
            <a:ext cx="2716040" cy="369332"/>
          </a:xfrm>
          <a:prstGeom prst="rect">
            <a:avLst/>
          </a:prstGeom>
          <a:noFill/>
        </p:spPr>
        <p:txBody>
          <a:bodyPr wrap="square">
            <a:spAutoFit/>
          </a:bodyPr>
          <a:lstStyle/>
          <a:p>
            <a:r>
              <a:rPr lang="en-US" dirty="0"/>
              <a:t>Radio Button Field</a:t>
            </a:r>
          </a:p>
        </p:txBody>
      </p:sp>
      <p:sp>
        <p:nvSpPr>
          <p:cNvPr id="17" name="TextBox 16">
            <a:extLst>
              <a:ext uri="{FF2B5EF4-FFF2-40B4-BE49-F238E27FC236}">
                <a16:creationId xmlns:a16="http://schemas.microsoft.com/office/drawing/2014/main" id="{15F0FB0D-C5AD-2140-6E57-8A33CAC67F9F}"/>
              </a:ext>
            </a:extLst>
          </p:cNvPr>
          <p:cNvSpPr txBox="1"/>
          <p:nvPr/>
        </p:nvSpPr>
        <p:spPr>
          <a:xfrm>
            <a:off x="8059103" y="3502671"/>
            <a:ext cx="244443" cy="923330"/>
          </a:xfrm>
          <a:prstGeom prst="rect">
            <a:avLst/>
          </a:prstGeom>
          <a:noFill/>
        </p:spPr>
        <p:txBody>
          <a:bodyPr wrap="square">
            <a:spAutoFit/>
          </a:bodyPr>
          <a:lstStyle/>
          <a:p>
            <a:br>
              <a:rPr lang="en-US" dirty="0"/>
            </a:br>
            <a:r>
              <a:rPr lang="en-US" b="1" dirty="0">
                <a:solidFill>
                  <a:srgbClr val="FF0000"/>
                </a:solidFill>
                <a:effectLst/>
              </a:rPr>
              <a:t>*</a:t>
            </a:r>
            <a:br>
              <a:rPr lang="en-US" dirty="0"/>
            </a:br>
            <a:endParaRPr lang="en-US" dirty="0"/>
          </a:p>
        </p:txBody>
      </p:sp>
      <p:sp>
        <p:nvSpPr>
          <p:cNvPr id="19" name="Oval 18">
            <a:extLst>
              <a:ext uri="{FF2B5EF4-FFF2-40B4-BE49-F238E27FC236}">
                <a16:creationId xmlns:a16="http://schemas.microsoft.com/office/drawing/2014/main" id="{C26D9114-189C-6FF1-F643-799D58E55410}"/>
              </a:ext>
            </a:extLst>
          </p:cNvPr>
          <p:cNvSpPr/>
          <p:nvPr/>
        </p:nvSpPr>
        <p:spPr>
          <a:xfrm>
            <a:off x="6314719" y="4266996"/>
            <a:ext cx="244443" cy="21720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39A9C0-E893-7DED-0856-02941E8EBB7C}"/>
              </a:ext>
            </a:extLst>
          </p:cNvPr>
          <p:cNvSpPr/>
          <p:nvPr/>
        </p:nvSpPr>
        <p:spPr>
          <a:xfrm>
            <a:off x="7526446" y="4253973"/>
            <a:ext cx="244443" cy="21720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E7D8FDE-98B1-5B02-BB15-1CAB19AAA9B8}"/>
              </a:ext>
            </a:extLst>
          </p:cNvPr>
          <p:cNvSpPr/>
          <p:nvPr/>
        </p:nvSpPr>
        <p:spPr>
          <a:xfrm>
            <a:off x="8710663" y="4235049"/>
            <a:ext cx="244443" cy="21720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4C87AB-A724-5E69-D539-E8EF45E7F3BA}"/>
              </a:ext>
            </a:extLst>
          </p:cNvPr>
          <p:cNvSpPr/>
          <p:nvPr/>
        </p:nvSpPr>
        <p:spPr>
          <a:xfrm>
            <a:off x="9887883" y="4221497"/>
            <a:ext cx="244443" cy="21720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64067AD-6F3C-6805-D8A2-7CE08CE8F75E}"/>
              </a:ext>
            </a:extLst>
          </p:cNvPr>
          <p:cNvSpPr txBox="1"/>
          <p:nvPr/>
        </p:nvSpPr>
        <p:spPr>
          <a:xfrm>
            <a:off x="6612506" y="4213329"/>
            <a:ext cx="867629" cy="307777"/>
          </a:xfrm>
          <a:prstGeom prst="rect">
            <a:avLst/>
          </a:prstGeom>
          <a:noFill/>
        </p:spPr>
        <p:txBody>
          <a:bodyPr wrap="square">
            <a:spAutoFit/>
          </a:bodyPr>
          <a:lstStyle/>
          <a:p>
            <a:r>
              <a:rPr lang="en-US" sz="1400" dirty="0"/>
              <a:t>Option 1</a:t>
            </a:r>
          </a:p>
        </p:txBody>
      </p:sp>
      <p:sp>
        <p:nvSpPr>
          <p:cNvPr id="24" name="TextBox 23">
            <a:extLst>
              <a:ext uri="{FF2B5EF4-FFF2-40B4-BE49-F238E27FC236}">
                <a16:creationId xmlns:a16="http://schemas.microsoft.com/office/drawing/2014/main" id="{2192A9D8-9D6E-B1FC-AA9C-7F4425ED9242}"/>
              </a:ext>
            </a:extLst>
          </p:cNvPr>
          <p:cNvSpPr txBox="1"/>
          <p:nvPr/>
        </p:nvSpPr>
        <p:spPr>
          <a:xfrm>
            <a:off x="7831697" y="4201001"/>
            <a:ext cx="867629" cy="307777"/>
          </a:xfrm>
          <a:prstGeom prst="rect">
            <a:avLst/>
          </a:prstGeom>
          <a:noFill/>
        </p:spPr>
        <p:txBody>
          <a:bodyPr wrap="square">
            <a:spAutoFit/>
          </a:bodyPr>
          <a:lstStyle/>
          <a:p>
            <a:r>
              <a:rPr lang="en-US" sz="1400" dirty="0"/>
              <a:t>Option 2</a:t>
            </a:r>
          </a:p>
        </p:txBody>
      </p:sp>
      <p:sp>
        <p:nvSpPr>
          <p:cNvPr id="25" name="TextBox 24">
            <a:extLst>
              <a:ext uri="{FF2B5EF4-FFF2-40B4-BE49-F238E27FC236}">
                <a16:creationId xmlns:a16="http://schemas.microsoft.com/office/drawing/2014/main" id="{060B5E47-E03C-3854-E7DF-403B95F8F8F6}"/>
              </a:ext>
            </a:extLst>
          </p:cNvPr>
          <p:cNvSpPr txBox="1"/>
          <p:nvPr/>
        </p:nvSpPr>
        <p:spPr>
          <a:xfrm>
            <a:off x="8999397" y="4180710"/>
            <a:ext cx="867629" cy="307777"/>
          </a:xfrm>
          <a:prstGeom prst="rect">
            <a:avLst/>
          </a:prstGeom>
          <a:noFill/>
        </p:spPr>
        <p:txBody>
          <a:bodyPr wrap="square">
            <a:spAutoFit/>
          </a:bodyPr>
          <a:lstStyle/>
          <a:p>
            <a:r>
              <a:rPr lang="en-US" sz="1400" dirty="0"/>
              <a:t>Option 3</a:t>
            </a:r>
          </a:p>
        </p:txBody>
      </p:sp>
      <p:sp>
        <p:nvSpPr>
          <p:cNvPr id="26" name="TextBox 25">
            <a:extLst>
              <a:ext uri="{FF2B5EF4-FFF2-40B4-BE49-F238E27FC236}">
                <a16:creationId xmlns:a16="http://schemas.microsoft.com/office/drawing/2014/main" id="{A731B68B-A661-2364-F8D2-E00F73AD4003}"/>
              </a:ext>
            </a:extLst>
          </p:cNvPr>
          <p:cNvSpPr txBox="1"/>
          <p:nvPr/>
        </p:nvSpPr>
        <p:spPr>
          <a:xfrm>
            <a:off x="10185246" y="4183066"/>
            <a:ext cx="867629" cy="307777"/>
          </a:xfrm>
          <a:prstGeom prst="rect">
            <a:avLst/>
          </a:prstGeom>
          <a:noFill/>
        </p:spPr>
        <p:txBody>
          <a:bodyPr wrap="square">
            <a:spAutoFit/>
          </a:bodyPr>
          <a:lstStyle/>
          <a:p>
            <a:r>
              <a:rPr lang="en-US" sz="1400" dirty="0"/>
              <a:t>Option 4</a:t>
            </a:r>
          </a:p>
        </p:txBody>
      </p:sp>
      <p:sp>
        <p:nvSpPr>
          <p:cNvPr id="7" name="TextBox 6">
            <a:extLst>
              <a:ext uri="{FF2B5EF4-FFF2-40B4-BE49-F238E27FC236}">
                <a16:creationId xmlns:a16="http://schemas.microsoft.com/office/drawing/2014/main" id="{86CE20C2-5F5B-9219-FAE2-66F2259C26AF}"/>
              </a:ext>
            </a:extLst>
          </p:cNvPr>
          <p:cNvSpPr txBox="1"/>
          <p:nvPr/>
        </p:nvSpPr>
        <p:spPr>
          <a:xfrm>
            <a:off x="1185984" y="4683481"/>
            <a:ext cx="4261103" cy="646331"/>
          </a:xfrm>
          <a:prstGeom prst="rect">
            <a:avLst/>
          </a:prstGeom>
          <a:noFill/>
        </p:spPr>
        <p:txBody>
          <a:bodyPr wrap="square">
            <a:spAutoFit/>
          </a:bodyPr>
          <a:lstStyle/>
          <a:p>
            <a:r>
              <a:rPr lang="en-US" sz="1200" dirty="0"/>
              <a:t>border-radius: 9px;</a:t>
            </a:r>
          </a:p>
          <a:p>
            <a:r>
              <a:rPr lang="en-US" sz="1200" dirty="0"/>
              <a:t>border: 1px solid var(--Dark-Dark-9, #101113);</a:t>
            </a:r>
          </a:p>
          <a:p>
            <a:r>
              <a:rPr lang="en-US" sz="1200" dirty="0"/>
              <a:t>background: var(--backgrounds-grouped-secondary, #FFF);</a:t>
            </a:r>
          </a:p>
        </p:txBody>
      </p:sp>
      <p:cxnSp>
        <p:nvCxnSpPr>
          <p:cNvPr id="18" name="Straight Arrow Connector 17">
            <a:extLst>
              <a:ext uri="{FF2B5EF4-FFF2-40B4-BE49-F238E27FC236}">
                <a16:creationId xmlns:a16="http://schemas.microsoft.com/office/drawing/2014/main" id="{6A8A0065-DF4E-D4A0-6E36-649095517ED6}"/>
              </a:ext>
            </a:extLst>
          </p:cNvPr>
          <p:cNvCxnSpPr>
            <a:cxnSpLocks/>
          </p:cNvCxnSpPr>
          <p:nvPr/>
        </p:nvCxnSpPr>
        <p:spPr>
          <a:xfrm flipV="1">
            <a:off x="3436561" y="3748431"/>
            <a:ext cx="22862" cy="10867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7603650-68F3-8031-C3DB-00CE93374C83}"/>
              </a:ext>
            </a:extLst>
          </p:cNvPr>
          <p:cNvSpPr txBox="1"/>
          <p:nvPr/>
        </p:nvSpPr>
        <p:spPr>
          <a:xfrm>
            <a:off x="6176486" y="3229392"/>
            <a:ext cx="4545672" cy="461665"/>
          </a:xfrm>
          <a:prstGeom prst="rect">
            <a:avLst/>
          </a:prstGeom>
          <a:noFill/>
        </p:spPr>
        <p:txBody>
          <a:bodyPr wrap="square">
            <a:spAutoFit/>
          </a:bodyPr>
          <a:lstStyle/>
          <a:p>
            <a:r>
              <a:rPr lang="en-US" sz="1200" dirty="0"/>
              <a:t>border-radius: 8px;</a:t>
            </a:r>
          </a:p>
          <a:p>
            <a:r>
              <a:rPr lang="en-US" sz="1200" dirty="0"/>
              <a:t>border: 1px solid var(--Schemes-On-Background, #1D1B20);</a:t>
            </a:r>
          </a:p>
        </p:txBody>
      </p:sp>
      <p:cxnSp>
        <p:nvCxnSpPr>
          <p:cNvPr id="30" name="Straight Arrow Connector 29">
            <a:extLst>
              <a:ext uri="{FF2B5EF4-FFF2-40B4-BE49-F238E27FC236}">
                <a16:creationId xmlns:a16="http://schemas.microsoft.com/office/drawing/2014/main" id="{91A10E03-5E78-0E9D-EB16-219B6E4D4439}"/>
              </a:ext>
            </a:extLst>
          </p:cNvPr>
          <p:cNvCxnSpPr>
            <a:cxnSpLocks/>
          </p:cNvCxnSpPr>
          <p:nvPr/>
        </p:nvCxnSpPr>
        <p:spPr>
          <a:xfrm flipV="1">
            <a:off x="8307584" y="2698980"/>
            <a:ext cx="0" cy="730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38BC717-D1CD-72D0-433D-EDD4CD8E23DA}"/>
              </a:ext>
            </a:extLst>
          </p:cNvPr>
          <p:cNvCxnSpPr>
            <a:cxnSpLocks/>
          </p:cNvCxnSpPr>
          <p:nvPr/>
        </p:nvCxnSpPr>
        <p:spPr>
          <a:xfrm flipH="1">
            <a:off x="1961762" y="6481922"/>
            <a:ext cx="84196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F98F773-5C01-5B77-5B28-D9321115D76E}"/>
              </a:ext>
            </a:extLst>
          </p:cNvPr>
          <p:cNvSpPr txBox="1"/>
          <p:nvPr/>
        </p:nvSpPr>
        <p:spPr>
          <a:xfrm>
            <a:off x="2762596" y="6226405"/>
            <a:ext cx="1122341" cy="461665"/>
          </a:xfrm>
          <a:prstGeom prst="rect">
            <a:avLst/>
          </a:prstGeom>
          <a:noFill/>
        </p:spPr>
        <p:txBody>
          <a:bodyPr wrap="square">
            <a:spAutoFit/>
          </a:bodyPr>
          <a:lstStyle/>
          <a:p>
            <a:r>
              <a:rPr lang="en-US" sz="1200" dirty="0"/>
              <a:t>width: 26px;</a:t>
            </a:r>
          </a:p>
          <a:p>
            <a:r>
              <a:rPr lang="en-US" sz="1200" dirty="0"/>
              <a:t>height: 22px;</a:t>
            </a:r>
          </a:p>
        </p:txBody>
      </p:sp>
      <p:cxnSp>
        <p:nvCxnSpPr>
          <p:cNvPr id="37" name="Straight Arrow Connector 36">
            <a:extLst>
              <a:ext uri="{FF2B5EF4-FFF2-40B4-BE49-F238E27FC236}">
                <a16:creationId xmlns:a16="http://schemas.microsoft.com/office/drawing/2014/main" id="{4591CDB4-6C6B-40F2-B6A2-7A6B6E1A8A4D}"/>
              </a:ext>
            </a:extLst>
          </p:cNvPr>
          <p:cNvCxnSpPr>
            <a:cxnSpLocks/>
          </p:cNvCxnSpPr>
          <p:nvPr/>
        </p:nvCxnSpPr>
        <p:spPr>
          <a:xfrm flipV="1">
            <a:off x="6446438" y="4544907"/>
            <a:ext cx="0" cy="730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A673F54-02ED-2C30-12D2-23FB27E907F7}"/>
              </a:ext>
            </a:extLst>
          </p:cNvPr>
          <p:cNvSpPr txBox="1"/>
          <p:nvPr/>
        </p:nvSpPr>
        <p:spPr>
          <a:xfrm>
            <a:off x="5902885" y="5290867"/>
            <a:ext cx="1261819" cy="461665"/>
          </a:xfrm>
          <a:prstGeom prst="rect">
            <a:avLst/>
          </a:prstGeom>
          <a:noFill/>
        </p:spPr>
        <p:txBody>
          <a:bodyPr wrap="square">
            <a:spAutoFit/>
          </a:bodyPr>
          <a:lstStyle/>
          <a:p>
            <a:r>
              <a:rPr lang="en-US" sz="1200" dirty="0"/>
              <a:t>width: 12px;</a:t>
            </a:r>
          </a:p>
          <a:p>
            <a:r>
              <a:rPr lang="en-US" sz="1200" dirty="0"/>
              <a:t>height: 12px;</a:t>
            </a:r>
          </a:p>
        </p:txBody>
      </p:sp>
    </p:spTree>
    <p:extLst>
      <p:ext uri="{BB962C8B-B14F-4D97-AF65-F5344CB8AC3E}">
        <p14:creationId xmlns:p14="http://schemas.microsoft.com/office/powerpoint/2010/main" val="292235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1EFF9DA-90BC-432F-F809-BC1DF411513A}"/>
              </a:ext>
            </a:extLst>
          </p:cNvPr>
          <p:cNvSpPr/>
          <p:nvPr/>
        </p:nvSpPr>
        <p:spPr>
          <a:xfrm>
            <a:off x="1469459" y="3797651"/>
            <a:ext cx="4460559" cy="394098"/>
          </a:xfrm>
          <a:prstGeom prst="rect">
            <a:avLst/>
          </a:prstGeom>
          <a:solidFill>
            <a:srgbClr val="F8F9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469459" y="623747"/>
            <a:ext cx="11185787" cy="651136"/>
          </a:xfrm>
        </p:spPr>
        <p:txBody>
          <a:bodyPr/>
          <a:lstStyle/>
          <a:p>
            <a:r>
              <a:rPr lang="en-US" dirty="0"/>
              <a:t>Input Field UI Recommendations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73</a:t>
            </a:fld>
            <a:endParaRPr lang="en-US" dirty="0"/>
          </a:p>
        </p:txBody>
      </p:sp>
      <p:sp>
        <p:nvSpPr>
          <p:cNvPr id="18" name="Rectangle: Rounded Corners 17">
            <a:extLst>
              <a:ext uri="{FF2B5EF4-FFF2-40B4-BE49-F238E27FC236}">
                <a16:creationId xmlns:a16="http://schemas.microsoft.com/office/drawing/2014/main" id="{403272B8-3B31-A7F4-0E0E-06946C21EB40}"/>
              </a:ext>
            </a:extLst>
          </p:cNvPr>
          <p:cNvSpPr/>
          <p:nvPr/>
        </p:nvSpPr>
        <p:spPr>
          <a:xfrm>
            <a:off x="1469459" y="2634339"/>
            <a:ext cx="4460559" cy="3693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6F698F0-9896-FA95-FE0C-53E771E0DAE6}"/>
              </a:ext>
            </a:extLst>
          </p:cNvPr>
          <p:cNvSpPr txBox="1"/>
          <p:nvPr/>
        </p:nvSpPr>
        <p:spPr>
          <a:xfrm>
            <a:off x="1481805" y="2630428"/>
            <a:ext cx="1810693" cy="369332"/>
          </a:xfrm>
          <a:prstGeom prst="rect">
            <a:avLst/>
          </a:prstGeom>
          <a:noFill/>
        </p:spPr>
        <p:txBody>
          <a:bodyPr wrap="square">
            <a:spAutoFit/>
          </a:bodyPr>
          <a:lstStyle/>
          <a:p>
            <a:r>
              <a:rPr lang="en-US" dirty="0">
                <a:solidFill>
                  <a:schemeClr val="bg2"/>
                </a:solidFill>
                <a:effectLst/>
              </a:rPr>
              <a:t>Placeholder text</a:t>
            </a:r>
            <a:endParaRPr lang="en-US" dirty="0">
              <a:solidFill>
                <a:schemeClr val="bg2"/>
              </a:solidFill>
            </a:endParaRPr>
          </a:p>
        </p:txBody>
      </p:sp>
      <p:pic>
        <p:nvPicPr>
          <p:cNvPr id="29" name="Graphic 28" descr="Caret Up outline">
            <a:extLst>
              <a:ext uri="{FF2B5EF4-FFF2-40B4-BE49-F238E27FC236}">
                <a16:creationId xmlns:a16="http://schemas.microsoft.com/office/drawing/2014/main" id="{EC3C3EC3-6A41-15CC-AD79-D6C2BD244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5537" y="2584839"/>
            <a:ext cx="263009" cy="312331"/>
          </a:xfrm>
          <a:prstGeom prst="rect">
            <a:avLst/>
          </a:prstGeom>
        </p:spPr>
      </p:pic>
      <p:pic>
        <p:nvPicPr>
          <p:cNvPr id="31" name="Graphic 30" descr="Caret Down outline">
            <a:extLst>
              <a:ext uri="{FF2B5EF4-FFF2-40B4-BE49-F238E27FC236}">
                <a16:creationId xmlns:a16="http://schemas.microsoft.com/office/drawing/2014/main" id="{981306AA-34D9-7FD9-9CCE-833FE9584C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9490" y="2754402"/>
            <a:ext cx="263009" cy="319453"/>
          </a:xfrm>
          <a:prstGeom prst="rect">
            <a:avLst/>
          </a:prstGeom>
        </p:spPr>
      </p:pic>
      <p:sp>
        <p:nvSpPr>
          <p:cNvPr id="32" name="TextBox 31">
            <a:extLst>
              <a:ext uri="{FF2B5EF4-FFF2-40B4-BE49-F238E27FC236}">
                <a16:creationId xmlns:a16="http://schemas.microsoft.com/office/drawing/2014/main" id="{C58F0912-D0FF-3BBD-370B-83C4F680F845}"/>
              </a:ext>
            </a:extLst>
          </p:cNvPr>
          <p:cNvSpPr txBox="1"/>
          <p:nvPr/>
        </p:nvSpPr>
        <p:spPr>
          <a:xfrm>
            <a:off x="1439103" y="2215508"/>
            <a:ext cx="2716040" cy="369332"/>
          </a:xfrm>
          <a:prstGeom prst="rect">
            <a:avLst/>
          </a:prstGeom>
          <a:noFill/>
        </p:spPr>
        <p:txBody>
          <a:bodyPr wrap="square">
            <a:spAutoFit/>
          </a:bodyPr>
          <a:lstStyle/>
          <a:p>
            <a:r>
              <a:rPr lang="en-US" dirty="0"/>
              <a:t>Dropdown Field</a:t>
            </a:r>
          </a:p>
        </p:txBody>
      </p:sp>
      <p:sp>
        <p:nvSpPr>
          <p:cNvPr id="33" name="TextBox 32">
            <a:extLst>
              <a:ext uri="{FF2B5EF4-FFF2-40B4-BE49-F238E27FC236}">
                <a16:creationId xmlns:a16="http://schemas.microsoft.com/office/drawing/2014/main" id="{006EA3C0-D36B-80B9-81B7-07D9B02150D7}"/>
              </a:ext>
            </a:extLst>
          </p:cNvPr>
          <p:cNvSpPr txBox="1"/>
          <p:nvPr/>
        </p:nvSpPr>
        <p:spPr>
          <a:xfrm>
            <a:off x="3048055" y="1877569"/>
            <a:ext cx="244443" cy="923330"/>
          </a:xfrm>
          <a:prstGeom prst="rect">
            <a:avLst/>
          </a:prstGeom>
          <a:noFill/>
        </p:spPr>
        <p:txBody>
          <a:bodyPr wrap="square">
            <a:spAutoFit/>
          </a:bodyPr>
          <a:lstStyle/>
          <a:p>
            <a:br>
              <a:rPr lang="en-US" dirty="0"/>
            </a:br>
            <a:r>
              <a:rPr lang="en-US" b="1" dirty="0">
                <a:solidFill>
                  <a:srgbClr val="FF0000"/>
                </a:solidFill>
                <a:effectLst/>
              </a:rPr>
              <a:t>*</a:t>
            </a:r>
            <a:br>
              <a:rPr lang="en-US" dirty="0"/>
            </a:br>
            <a:endParaRPr lang="en-US" dirty="0"/>
          </a:p>
        </p:txBody>
      </p:sp>
      <p:sp>
        <p:nvSpPr>
          <p:cNvPr id="34" name="Rectangle 33">
            <a:extLst>
              <a:ext uri="{FF2B5EF4-FFF2-40B4-BE49-F238E27FC236}">
                <a16:creationId xmlns:a16="http://schemas.microsoft.com/office/drawing/2014/main" id="{9724A528-19B2-33A7-B202-7A3516950058}"/>
              </a:ext>
            </a:extLst>
          </p:cNvPr>
          <p:cNvSpPr/>
          <p:nvPr/>
        </p:nvSpPr>
        <p:spPr>
          <a:xfrm>
            <a:off x="1469459" y="3129032"/>
            <a:ext cx="4460559" cy="21762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18A8F70-CC00-19B8-73D1-F255B40E3C13}"/>
              </a:ext>
            </a:extLst>
          </p:cNvPr>
          <p:cNvSpPr txBox="1"/>
          <p:nvPr/>
        </p:nvSpPr>
        <p:spPr>
          <a:xfrm>
            <a:off x="1807750" y="3368539"/>
            <a:ext cx="867629" cy="307777"/>
          </a:xfrm>
          <a:prstGeom prst="rect">
            <a:avLst/>
          </a:prstGeom>
          <a:noFill/>
        </p:spPr>
        <p:txBody>
          <a:bodyPr wrap="square">
            <a:spAutoFit/>
          </a:bodyPr>
          <a:lstStyle/>
          <a:p>
            <a:r>
              <a:rPr lang="en-US" sz="1400" dirty="0"/>
              <a:t>Option 1</a:t>
            </a:r>
          </a:p>
        </p:txBody>
      </p:sp>
      <p:sp>
        <p:nvSpPr>
          <p:cNvPr id="36" name="TextBox 35">
            <a:extLst>
              <a:ext uri="{FF2B5EF4-FFF2-40B4-BE49-F238E27FC236}">
                <a16:creationId xmlns:a16="http://schemas.microsoft.com/office/drawing/2014/main" id="{3C3E4018-ED2E-3A55-7A45-8FE2E47B2962}"/>
              </a:ext>
            </a:extLst>
          </p:cNvPr>
          <p:cNvSpPr txBox="1"/>
          <p:nvPr/>
        </p:nvSpPr>
        <p:spPr>
          <a:xfrm>
            <a:off x="1798695" y="3824810"/>
            <a:ext cx="867629" cy="307777"/>
          </a:xfrm>
          <a:prstGeom prst="rect">
            <a:avLst/>
          </a:prstGeom>
          <a:noFill/>
        </p:spPr>
        <p:txBody>
          <a:bodyPr wrap="square">
            <a:spAutoFit/>
          </a:bodyPr>
          <a:lstStyle/>
          <a:p>
            <a:r>
              <a:rPr lang="en-US" sz="1400" dirty="0"/>
              <a:t>Option 2</a:t>
            </a:r>
          </a:p>
        </p:txBody>
      </p:sp>
      <p:sp>
        <p:nvSpPr>
          <p:cNvPr id="37" name="TextBox 36">
            <a:extLst>
              <a:ext uri="{FF2B5EF4-FFF2-40B4-BE49-F238E27FC236}">
                <a16:creationId xmlns:a16="http://schemas.microsoft.com/office/drawing/2014/main" id="{CFD2AC49-4D20-D3BC-0679-396E97EA2BA3}"/>
              </a:ext>
            </a:extLst>
          </p:cNvPr>
          <p:cNvSpPr txBox="1"/>
          <p:nvPr/>
        </p:nvSpPr>
        <p:spPr>
          <a:xfrm>
            <a:off x="1807749" y="4217181"/>
            <a:ext cx="867629" cy="307777"/>
          </a:xfrm>
          <a:prstGeom prst="rect">
            <a:avLst/>
          </a:prstGeom>
          <a:noFill/>
        </p:spPr>
        <p:txBody>
          <a:bodyPr wrap="square">
            <a:spAutoFit/>
          </a:bodyPr>
          <a:lstStyle/>
          <a:p>
            <a:r>
              <a:rPr lang="en-US" sz="1400" dirty="0"/>
              <a:t>Option 3</a:t>
            </a:r>
          </a:p>
        </p:txBody>
      </p:sp>
      <p:sp>
        <p:nvSpPr>
          <p:cNvPr id="38" name="TextBox 37">
            <a:extLst>
              <a:ext uri="{FF2B5EF4-FFF2-40B4-BE49-F238E27FC236}">
                <a16:creationId xmlns:a16="http://schemas.microsoft.com/office/drawing/2014/main" id="{E85E6B45-0A73-57C0-D823-C1DA78002BA4}"/>
              </a:ext>
            </a:extLst>
          </p:cNvPr>
          <p:cNvSpPr txBox="1"/>
          <p:nvPr/>
        </p:nvSpPr>
        <p:spPr>
          <a:xfrm>
            <a:off x="1807748" y="4667466"/>
            <a:ext cx="867629" cy="307777"/>
          </a:xfrm>
          <a:prstGeom prst="rect">
            <a:avLst/>
          </a:prstGeom>
          <a:noFill/>
        </p:spPr>
        <p:txBody>
          <a:bodyPr wrap="square">
            <a:spAutoFit/>
          </a:bodyPr>
          <a:lstStyle/>
          <a:p>
            <a:r>
              <a:rPr lang="en-US" sz="1400" dirty="0"/>
              <a:t>Option 4</a:t>
            </a:r>
          </a:p>
        </p:txBody>
      </p:sp>
      <p:sp>
        <p:nvSpPr>
          <p:cNvPr id="4" name="TextBox 3">
            <a:extLst>
              <a:ext uri="{FF2B5EF4-FFF2-40B4-BE49-F238E27FC236}">
                <a16:creationId xmlns:a16="http://schemas.microsoft.com/office/drawing/2014/main" id="{F434A681-4605-4ACA-A6AA-6CB3C61C6F39}"/>
              </a:ext>
            </a:extLst>
          </p:cNvPr>
          <p:cNvSpPr txBox="1"/>
          <p:nvPr/>
        </p:nvSpPr>
        <p:spPr>
          <a:xfrm>
            <a:off x="6589712" y="2588172"/>
            <a:ext cx="3082987" cy="461665"/>
          </a:xfrm>
          <a:prstGeom prst="rect">
            <a:avLst/>
          </a:prstGeom>
          <a:noFill/>
        </p:spPr>
        <p:txBody>
          <a:bodyPr wrap="square">
            <a:spAutoFit/>
          </a:bodyPr>
          <a:lstStyle/>
          <a:p>
            <a:r>
              <a:rPr lang="en-US" sz="1200" dirty="0"/>
              <a:t>border-radius: 8px;</a:t>
            </a:r>
          </a:p>
          <a:p>
            <a:r>
              <a:rPr lang="en-US" sz="1200" dirty="0"/>
              <a:t>border: 1px solid var(--Grays-Black, #000);</a:t>
            </a:r>
          </a:p>
        </p:txBody>
      </p:sp>
      <p:cxnSp>
        <p:nvCxnSpPr>
          <p:cNvPr id="5" name="Straight Arrow Connector 4">
            <a:extLst>
              <a:ext uri="{FF2B5EF4-FFF2-40B4-BE49-F238E27FC236}">
                <a16:creationId xmlns:a16="http://schemas.microsoft.com/office/drawing/2014/main" id="{14F16CB4-A7ED-0FD5-B072-2DC45328ED59}"/>
              </a:ext>
            </a:extLst>
          </p:cNvPr>
          <p:cNvCxnSpPr>
            <a:cxnSpLocks/>
            <a:stCxn id="4" idx="1"/>
            <a:endCxn id="18" idx="3"/>
          </p:cNvCxnSpPr>
          <p:nvPr/>
        </p:nvCxnSpPr>
        <p:spPr>
          <a:xfrm flipH="1">
            <a:off x="5930018" y="2819005"/>
            <a:ext cx="6596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E4E5B6-BE9D-7FF9-B809-51A2DBBE32FF}"/>
              </a:ext>
            </a:extLst>
          </p:cNvPr>
          <p:cNvSpPr txBox="1"/>
          <p:nvPr/>
        </p:nvSpPr>
        <p:spPr>
          <a:xfrm>
            <a:off x="6589712" y="3029985"/>
            <a:ext cx="3375085" cy="646331"/>
          </a:xfrm>
          <a:prstGeom prst="rect">
            <a:avLst/>
          </a:prstGeom>
          <a:noFill/>
        </p:spPr>
        <p:txBody>
          <a:bodyPr wrap="square">
            <a:spAutoFit/>
          </a:bodyPr>
          <a:lstStyle/>
          <a:p>
            <a:r>
              <a:rPr lang="en-US" sz="1200" dirty="0"/>
              <a:t>border-radius: 2px;</a:t>
            </a:r>
          </a:p>
          <a:p>
            <a:r>
              <a:rPr lang="en-US" sz="1200" dirty="0"/>
              <a:t>border: 1px solid var(--Gray-Gray-9, #212529);</a:t>
            </a:r>
          </a:p>
          <a:p>
            <a:r>
              <a:rPr lang="en-US" sz="1200" dirty="0"/>
              <a:t>background: var(--White, #FFF);</a:t>
            </a:r>
          </a:p>
        </p:txBody>
      </p:sp>
      <p:cxnSp>
        <p:nvCxnSpPr>
          <p:cNvPr id="12" name="Straight Arrow Connector 11">
            <a:extLst>
              <a:ext uri="{FF2B5EF4-FFF2-40B4-BE49-F238E27FC236}">
                <a16:creationId xmlns:a16="http://schemas.microsoft.com/office/drawing/2014/main" id="{A0E23AC5-5B9C-8109-1D54-3CE683CC4CA6}"/>
              </a:ext>
            </a:extLst>
          </p:cNvPr>
          <p:cNvCxnSpPr>
            <a:cxnSpLocks/>
          </p:cNvCxnSpPr>
          <p:nvPr/>
        </p:nvCxnSpPr>
        <p:spPr>
          <a:xfrm flipH="1">
            <a:off x="5957172" y="3353151"/>
            <a:ext cx="6596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97BFF6-D674-5822-3A4B-8E8BF2799902}"/>
              </a:ext>
            </a:extLst>
          </p:cNvPr>
          <p:cNvSpPr txBox="1"/>
          <p:nvPr/>
        </p:nvSpPr>
        <p:spPr>
          <a:xfrm>
            <a:off x="6574178" y="3796962"/>
            <a:ext cx="3098521" cy="461665"/>
          </a:xfrm>
          <a:prstGeom prst="rect">
            <a:avLst/>
          </a:prstGeom>
          <a:noFill/>
        </p:spPr>
        <p:txBody>
          <a:bodyPr wrap="square">
            <a:spAutoFit/>
          </a:bodyPr>
          <a:lstStyle/>
          <a:p>
            <a:r>
              <a:rPr lang="en-US" sz="1200" dirty="0"/>
              <a:t>border-radius: 2px;</a:t>
            </a:r>
          </a:p>
          <a:p>
            <a:r>
              <a:rPr lang="en-US" sz="1200" dirty="0"/>
              <a:t>background: var(--Gray-Gray-0, #F8F9FA);</a:t>
            </a:r>
          </a:p>
        </p:txBody>
      </p:sp>
      <p:cxnSp>
        <p:nvCxnSpPr>
          <p:cNvPr id="15" name="Straight Arrow Connector 14">
            <a:extLst>
              <a:ext uri="{FF2B5EF4-FFF2-40B4-BE49-F238E27FC236}">
                <a16:creationId xmlns:a16="http://schemas.microsoft.com/office/drawing/2014/main" id="{5C57A07D-669E-FA76-DBB5-1CA7D7406F15}"/>
              </a:ext>
            </a:extLst>
          </p:cNvPr>
          <p:cNvCxnSpPr>
            <a:cxnSpLocks/>
          </p:cNvCxnSpPr>
          <p:nvPr/>
        </p:nvCxnSpPr>
        <p:spPr>
          <a:xfrm flipH="1">
            <a:off x="5957172" y="3970559"/>
            <a:ext cx="65969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60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439103" y="595223"/>
            <a:ext cx="11185787" cy="788193"/>
          </a:xfrm>
        </p:spPr>
        <p:txBody>
          <a:bodyPr/>
          <a:lstStyle/>
          <a:p>
            <a:r>
              <a:rPr lang="en-US" dirty="0"/>
              <a:t>Input Field UI Recommendations Cont.</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74</a:t>
            </a:fld>
            <a:endParaRPr lang="en-US" dirty="0"/>
          </a:p>
        </p:txBody>
      </p:sp>
      <p:sp>
        <p:nvSpPr>
          <p:cNvPr id="32" name="TextBox 31">
            <a:extLst>
              <a:ext uri="{FF2B5EF4-FFF2-40B4-BE49-F238E27FC236}">
                <a16:creationId xmlns:a16="http://schemas.microsoft.com/office/drawing/2014/main" id="{C58F0912-D0FF-3BBD-370B-83C4F680F845}"/>
              </a:ext>
            </a:extLst>
          </p:cNvPr>
          <p:cNvSpPr txBox="1"/>
          <p:nvPr/>
        </p:nvSpPr>
        <p:spPr>
          <a:xfrm>
            <a:off x="1439103" y="2215508"/>
            <a:ext cx="2716040" cy="369332"/>
          </a:xfrm>
          <a:prstGeom prst="rect">
            <a:avLst/>
          </a:prstGeom>
          <a:noFill/>
        </p:spPr>
        <p:txBody>
          <a:bodyPr wrap="square">
            <a:spAutoFit/>
          </a:bodyPr>
          <a:lstStyle/>
          <a:p>
            <a:r>
              <a:rPr lang="en-US" dirty="0"/>
              <a:t>Attachment Input Field</a:t>
            </a:r>
          </a:p>
        </p:txBody>
      </p:sp>
      <p:sp>
        <p:nvSpPr>
          <p:cNvPr id="33" name="TextBox 32">
            <a:extLst>
              <a:ext uri="{FF2B5EF4-FFF2-40B4-BE49-F238E27FC236}">
                <a16:creationId xmlns:a16="http://schemas.microsoft.com/office/drawing/2014/main" id="{006EA3C0-D36B-80B9-81B7-07D9B02150D7}"/>
              </a:ext>
            </a:extLst>
          </p:cNvPr>
          <p:cNvSpPr txBox="1"/>
          <p:nvPr/>
        </p:nvSpPr>
        <p:spPr>
          <a:xfrm>
            <a:off x="3751494" y="1869667"/>
            <a:ext cx="244443" cy="923330"/>
          </a:xfrm>
          <a:prstGeom prst="rect">
            <a:avLst/>
          </a:prstGeom>
          <a:noFill/>
        </p:spPr>
        <p:txBody>
          <a:bodyPr wrap="square">
            <a:spAutoFit/>
          </a:bodyPr>
          <a:lstStyle/>
          <a:p>
            <a:br>
              <a:rPr lang="en-US" dirty="0"/>
            </a:br>
            <a:r>
              <a:rPr lang="en-US" b="1" dirty="0">
                <a:solidFill>
                  <a:srgbClr val="FF0000"/>
                </a:solidFill>
                <a:effectLst/>
              </a:rPr>
              <a:t>*</a:t>
            </a:r>
            <a:br>
              <a:rPr lang="en-US" dirty="0"/>
            </a:br>
            <a:endParaRPr lang="en-US" dirty="0"/>
          </a:p>
        </p:txBody>
      </p:sp>
      <p:sp>
        <p:nvSpPr>
          <p:cNvPr id="3" name="Rectangle: Rounded Corners 2">
            <a:extLst>
              <a:ext uri="{FF2B5EF4-FFF2-40B4-BE49-F238E27FC236}">
                <a16:creationId xmlns:a16="http://schemas.microsoft.com/office/drawing/2014/main" id="{85E17CFF-95FB-65F8-3E0F-287BF32C932E}"/>
              </a:ext>
            </a:extLst>
          </p:cNvPr>
          <p:cNvSpPr/>
          <p:nvPr/>
        </p:nvSpPr>
        <p:spPr>
          <a:xfrm>
            <a:off x="1439103" y="2708694"/>
            <a:ext cx="4042820" cy="16562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9B10F7-D4A8-9EDD-8400-E8FF2023F42A}"/>
              </a:ext>
            </a:extLst>
          </p:cNvPr>
          <p:cNvSpPr txBox="1"/>
          <p:nvPr/>
        </p:nvSpPr>
        <p:spPr>
          <a:xfrm>
            <a:off x="2516576" y="3225098"/>
            <a:ext cx="2094899" cy="307777"/>
          </a:xfrm>
          <a:prstGeom prst="rect">
            <a:avLst/>
          </a:prstGeom>
          <a:noFill/>
        </p:spPr>
        <p:txBody>
          <a:bodyPr wrap="square" rtlCol="0">
            <a:spAutoFit/>
          </a:bodyPr>
          <a:lstStyle/>
          <a:p>
            <a:r>
              <a:rPr lang="en-US" sz="1400" dirty="0"/>
              <a:t>Drop your files here</a:t>
            </a:r>
          </a:p>
        </p:txBody>
      </p:sp>
      <p:sp>
        <p:nvSpPr>
          <p:cNvPr id="7" name="TextBox 6">
            <a:extLst>
              <a:ext uri="{FF2B5EF4-FFF2-40B4-BE49-F238E27FC236}">
                <a16:creationId xmlns:a16="http://schemas.microsoft.com/office/drawing/2014/main" id="{115A4F49-6E34-EF7F-3147-23CDF73CB19B}"/>
              </a:ext>
            </a:extLst>
          </p:cNvPr>
          <p:cNvSpPr txBox="1"/>
          <p:nvPr/>
        </p:nvSpPr>
        <p:spPr>
          <a:xfrm>
            <a:off x="3000111" y="3477573"/>
            <a:ext cx="925361" cy="307777"/>
          </a:xfrm>
          <a:prstGeom prst="rect">
            <a:avLst/>
          </a:prstGeom>
          <a:noFill/>
        </p:spPr>
        <p:txBody>
          <a:bodyPr wrap="square" rtlCol="0">
            <a:spAutoFit/>
          </a:bodyPr>
          <a:lstStyle/>
          <a:p>
            <a:r>
              <a:rPr lang="en-US" sz="1400" u="sng" dirty="0">
                <a:solidFill>
                  <a:srgbClr val="1C7ED6"/>
                </a:solidFill>
              </a:rPr>
              <a:t>Browse</a:t>
            </a:r>
          </a:p>
        </p:txBody>
      </p:sp>
      <p:cxnSp>
        <p:nvCxnSpPr>
          <p:cNvPr id="8" name="Straight Arrow Connector 7">
            <a:extLst>
              <a:ext uri="{FF2B5EF4-FFF2-40B4-BE49-F238E27FC236}">
                <a16:creationId xmlns:a16="http://schemas.microsoft.com/office/drawing/2014/main" id="{FB886A28-3CC2-26C1-810D-EF4E521F8B77}"/>
              </a:ext>
            </a:extLst>
          </p:cNvPr>
          <p:cNvCxnSpPr>
            <a:cxnSpLocks/>
          </p:cNvCxnSpPr>
          <p:nvPr/>
        </p:nvCxnSpPr>
        <p:spPr>
          <a:xfrm flipH="1">
            <a:off x="5481923" y="3509404"/>
            <a:ext cx="128118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CD7A6CC-B42A-008E-D8D2-6C26AF5517E8}"/>
              </a:ext>
            </a:extLst>
          </p:cNvPr>
          <p:cNvSpPr txBox="1"/>
          <p:nvPr/>
        </p:nvSpPr>
        <p:spPr>
          <a:xfrm>
            <a:off x="6710079" y="3246740"/>
            <a:ext cx="3391453" cy="461665"/>
          </a:xfrm>
          <a:prstGeom prst="rect">
            <a:avLst/>
          </a:prstGeom>
          <a:noFill/>
        </p:spPr>
        <p:txBody>
          <a:bodyPr wrap="square">
            <a:spAutoFit/>
          </a:bodyPr>
          <a:lstStyle/>
          <a:p>
            <a:r>
              <a:rPr lang="en-US" sz="1200" dirty="0"/>
              <a:t>border-radius: 9px;</a:t>
            </a:r>
          </a:p>
          <a:p>
            <a:r>
              <a:rPr lang="en-US" sz="1200" dirty="0"/>
              <a:t>border: 1px solid var(--Dark-Dark-9, #101113);</a:t>
            </a:r>
          </a:p>
        </p:txBody>
      </p:sp>
    </p:spTree>
    <p:extLst>
      <p:ext uri="{BB962C8B-B14F-4D97-AF65-F5344CB8AC3E}">
        <p14:creationId xmlns:p14="http://schemas.microsoft.com/office/powerpoint/2010/main" val="1380542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406190" y="3657600"/>
            <a:ext cx="6785810" cy="3200400"/>
          </a:xfrm>
        </p:spPr>
        <p:txBody>
          <a:bodyPr anchor="ctr"/>
          <a:lstStyle/>
          <a:p>
            <a:r>
              <a:rPr lang="en-US" dirty="0"/>
              <a:t>Icons UI Recommendations</a:t>
            </a:r>
          </a:p>
        </p:txBody>
      </p:sp>
    </p:spTree>
    <p:extLst>
      <p:ext uri="{BB962C8B-B14F-4D97-AF65-F5344CB8AC3E}">
        <p14:creationId xmlns:p14="http://schemas.microsoft.com/office/powerpoint/2010/main" val="1002438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577662" y="773262"/>
            <a:ext cx="11185787" cy="638265"/>
          </a:xfrm>
        </p:spPr>
        <p:txBody>
          <a:bodyPr/>
          <a:lstStyle/>
          <a:p>
            <a:r>
              <a:rPr lang="en-US" dirty="0"/>
              <a:t>Icon UI Recommendation(s) – Graph UI Icons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76</a:t>
            </a:fld>
            <a:endParaRPr lang="en-US" dirty="0"/>
          </a:p>
        </p:txBody>
      </p:sp>
      <p:pic>
        <p:nvPicPr>
          <p:cNvPr id="16" name="Graphic 15">
            <a:extLst>
              <a:ext uri="{FF2B5EF4-FFF2-40B4-BE49-F238E27FC236}">
                <a16:creationId xmlns:a16="http://schemas.microsoft.com/office/drawing/2014/main" id="{38A165DB-36CF-76E2-94F2-B0FF7D6529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1700" y="3314700"/>
            <a:ext cx="1825206" cy="1825206"/>
          </a:xfrm>
          <a:prstGeom prst="rect">
            <a:avLst/>
          </a:prstGeom>
        </p:spPr>
      </p:pic>
      <p:cxnSp>
        <p:nvCxnSpPr>
          <p:cNvPr id="24" name="Straight Arrow Connector 23">
            <a:extLst>
              <a:ext uri="{FF2B5EF4-FFF2-40B4-BE49-F238E27FC236}">
                <a16:creationId xmlns:a16="http://schemas.microsoft.com/office/drawing/2014/main" id="{D5BF14B3-D27B-574D-B6AB-CB4E6C6135D3}"/>
              </a:ext>
            </a:extLst>
          </p:cNvPr>
          <p:cNvCxnSpPr>
            <a:cxnSpLocks/>
          </p:cNvCxnSpPr>
          <p:nvPr/>
        </p:nvCxnSpPr>
        <p:spPr>
          <a:xfrm flipV="1">
            <a:off x="912437" y="2217684"/>
            <a:ext cx="1" cy="7738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543C8BC-25C3-D004-7846-B12EA1744536}"/>
              </a:ext>
            </a:extLst>
          </p:cNvPr>
          <p:cNvCxnSpPr>
            <a:cxnSpLocks/>
            <a:endCxn id="10" idx="2"/>
          </p:cNvCxnSpPr>
          <p:nvPr/>
        </p:nvCxnSpPr>
        <p:spPr>
          <a:xfrm flipH="1" flipV="1">
            <a:off x="3429300" y="2244222"/>
            <a:ext cx="1" cy="66476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7B9871FE-7E04-F81D-0D79-35969A40C5DB}"/>
              </a:ext>
            </a:extLst>
          </p:cNvPr>
          <p:cNvCxnSpPr>
            <a:cxnSpLocks/>
          </p:cNvCxnSpPr>
          <p:nvPr/>
        </p:nvCxnSpPr>
        <p:spPr>
          <a:xfrm flipV="1">
            <a:off x="5946162" y="2270404"/>
            <a:ext cx="0" cy="63765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63B74014-0ED6-3CB0-3F31-AA3E3045687C}"/>
              </a:ext>
            </a:extLst>
          </p:cNvPr>
          <p:cNvSpPr txBox="1"/>
          <p:nvPr/>
        </p:nvSpPr>
        <p:spPr>
          <a:xfrm>
            <a:off x="242358" y="2991534"/>
            <a:ext cx="1825206" cy="738664"/>
          </a:xfrm>
          <a:prstGeom prst="rect">
            <a:avLst/>
          </a:prstGeom>
          <a:noFill/>
        </p:spPr>
        <p:txBody>
          <a:bodyPr wrap="square" rtlCol="0">
            <a:spAutoFit/>
          </a:bodyPr>
          <a:lstStyle/>
          <a:p>
            <a:r>
              <a:rPr lang="en-US" sz="1400" dirty="0"/>
              <a:t>This icon should represent scales in graph/visualizations. </a:t>
            </a:r>
          </a:p>
        </p:txBody>
      </p:sp>
      <p:sp>
        <p:nvSpPr>
          <p:cNvPr id="31" name="TextBox 30">
            <a:extLst>
              <a:ext uri="{FF2B5EF4-FFF2-40B4-BE49-F238E27FC236}">
                <a16:creationId xmlns:a16="http://schemas.microsoft.com/office/drawing/2014/main" id="{600C069E-5EB2-ECC8-A09C-28BE03CA5622}"/>
              </a:ext>
            </a:extLst>
          </p:cNvPr>
          <p:cNvSpPr txBox="1"/>
          <p:nvPr/>
        </p:nvSpPr>
        <p:spPr>
          <a:xfrm>
            <a:off x="2629311" y="2855343"/>
            <a:ext cx="2107527" cy="954107"/>
          </a:xfrm>
          <a:prstGeom prst="rect">
            <a:avLst/>
          </a:prstGeom>
          <a:noFill/>
        </p:spPr>
        <p:txBody>
          <a:bodyPr wrap="square" rtlCol="0">
            <a:spAutoFit/>
          </a:bodyPr>
          <a:lstStyle/>
          <a:p>
            <a:r>
              <a:rPr lang="en-US" sz="1400" dirty="0"/>
              <a:t>This icon should represent when the data was last updated in graphs/visualizations.</a:t>
            </a:r>
          </a:p>
        </p:txBody>
      </p:sp>
      <p:sp>
        <p:nvSpPr>
          <p:cNvPr id="32" name="TextBox 31">
            <a:extLst>
              <a:ext uri="{FF2B5EF4-FFF2-40B4-BE49-F238E27FC236}">
                <a16:creationId xmlns:a16="http://schemas.microsoft.com/office/drawing/2014/main" id="{33B1383C-EDE9-0367-4C84-B59496208719}"/>
              </a:ext>
            </a:extLst>
          </p:cNvPr>
          <p:cNvSpPr txBox="1"/>
          <p:nvPr/>
        </p:nvSpPr>
        <p:spPr>
          <a:xfrm>
            <a:off x="5111349" y="2837646"/>
            <a:ext cx="1969299" cy="954107"/>
          </a:xfrm>
          <a:prstGeom prst="rect">
            <a:avLst/>
          </a:prstGeom>
          <a:noFill/>
        </p:spPr>
        <p:txBody>
          <a:bodyPr wrap="square" rtlCol="0">
            <a:spAutoFit/>
          </a:bodyPr>
          <a:lstStyle/>
          <a:p>
            <a:r>
              <a:rPr lang="en-US" sz="1400" dirty="0"/>
              <a:t>This icon should represent portfolio averages in the graphs/visualizations.</a:t>
            </a:r>
          </a:p>
        </p:txBody>
      </p:sp>
      <p:sp>
        <p:nvSpPr>
          <p:cNvPr id="35" name="TextBox 34">
            <a:extLst>
              <a:ext uri="{FF2B5EF4-FFF2-40B4-BE49-F238E27FC236}">
                <a16:creationId xmlns:a16="http://schemas.microsoft.com/office/drawing/2014/main" id="{9DE3B854-EBE6-8A11-5739-3AA2BBC2B4F8}"/>
              </a:ext>
            </a:extLst>
          </p:cNvPr>
          <p:cNvSpPr txBox="1"/>
          <p:nvPr/>
        </p:nvSpPr>
        <p:spPr>
          <a:xfrm>
            <a:off x="7253183" y="2864504"/>
            <a:ext cx="1969299" cy="954107"/>
          </a:xfrm>
          <a:prstGeom prst="rect">
            <a:avLst/>
          </a:prstGeom>
          <a:noFill/>
        </p:spPr>
        <p:txBody>
          <a:bodyPr wrap="square" rtlCol="0">
            <a:spAutoFit/>
          </a:bodyPr>
          <a:lstStyle/>
          <a:p>
            <a:r>
              <a:rPr lang="en-US" sz="1400" dirty="0"/>
              <a:t>This icon should represent surveys that were last taken in graph/visualizations.</a:t>
            </a:r>
          </a:p>
        </p:txBody>
      </p:sp>
      <p:cxnSp>
        <p:nvCxnSpPr>
          <p:cNvPr id="36" name="Straight Arrow Connector 35">
            <a:extLst>
              <a:ext uri="{FF2B5EF4-FFF2-40B4-BE49-F238E27FC236}">
                <a16:creationId xmlns:a16="http://schemas.microsoft.com/office/drawing/2014/main" id="{34B21BDD-9A29-56BB-C340-CEB51E4A2082}"/>
              </a:ext>
            </a:extLst>
          </p:cNvPr>
          <p:cNvCxnSpPr>
            <a:cxnSpLocks/>
          </p:cNvCxnSpPr>
          <p:nvPr/>
        </p:nvCxnSpPr>
        <p:spPr>
          <a:xfrm flipV="1">
            <a:off x="8193561" y="2270403"/>
            <a:ext cx="0" cy="63765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75C11EC4-2C27-23E0-BCDF-912BE8235B66}"/>
              </a:ext>
            </a:extLst>
          </p:cNvPr>
          <p:cNvSpPr txBox="1"/>
          <p:nvPr/>
        </p:nvSpPr>
        <p:spPr>
          <a:xfrm>
            <a:off x="9356566" y="2968386"/>
            <a:ext cx="2406882" cy="738664"/>
          </a:xfrm>
          <a:prstGeom prst="rect">
            <a:avLst/>
          </a:prstGeom>
          <a:noFill/>
        </p:spPr>
        <p:txBody>
          <a:bodyPr wrap="square" rtlCol="0">
            <a:spAutoFit/>
          </a:bodyPr>
          <a:lstStyle/>
          <a:p>
            <a:r>
              <a:rPr lang="en-US" sz="1400" dirty="0"/>
              <a:t>This icon should represent total available days in graph/visualizations.</a:t>
            </a:r>
          </a:p>
        </p:txBody>
      </p:sp>
      <p:cxnSp>
        <p:nvCxnSpPr>
          <p:cNvPr id="6" name="Straight Arrow Connector 5">
            <a:extLst>
              <a:ext uri="{FF2B5EF4-FFF2-40B4-BE49-F238E27FC236}">
                <a16:creationId xmlns:a16="http://schemas.microsoft.com/office/drawing/2014/main" id="{4F16E323-64A5-4FB0-0456-4AD847E1B006}"/>
              </a:ext>
            </a:extLst>
          </p:cNvPr>
          <p:cNvCxnSpPr>
            <a:cxnSpLocks/>
          </p:cNvCxnSpPr>
          <p:nvPr/>
        </p:nvCxnSpPr>
        <p:spPr>
          <a:xfrm flipV="1">
            <a:off x="10251402" y="2311657"/>
            <a:ext cx="0" cy="63765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BF726AF-9C9C-3AC6-E783-9B261DBEB0F1}"/>
              </a:ext>
            </a:extLst>
          </p:cNvPr>
          <p:cNvSpPr txBox="1"/>
          <p:nvPr/>
        </p:nvSpPr>
        <p:spPr>
          <a:xfrm>
            <a:off x="121178" y="4330348"/>
            <a:ext cx="11949643" cy="584775"/>
          </a:xfrm>
          <a:prstGeom prst="rect">
            <a:avLst/>
          </a:prstGeom>
          <a:noFill/>
        </p:spPr>
        <p:txBody>
          <a:bodyPr wrap="square" rtlCol="0">
            <a:spAutoFit/>
          </a:bodyPr>
          <a:lstStyle/>
          <a:p>
            <a:r>
              <a:rPr lang="en-US" sz="1600" dirty="0"/>
              <a:t>Important Note: These graph icons need to be implemented into the graphs/visualizations for users to understand the content better. If these icons are used for decorative purposes, they need to be removed.</a:t>
            </a:r>
          </a:p>
        </p:txBody>
      </p:sp>
      <p:pic>
        <p:nvPicPr>
          <p:cNvPr id="8" name="Picture 7" descr="Icon&#10;&#10;AI-generated content may be incorrect.">
            <a:extLst>
              <a:ext uri="{FF2B5EF4-FFF2-40B4-BE49-F238E27FC236}">
                <a16:creationId xmlns:a16="http://schemas.microsoft.com/office/drawing/2014/main" id="{D3A8B16D-BCB4-D780-2828-4A3B73CEA2BE}"/>
              </a:ext>
            </a:extLst>
          </p:cNvPr>
          <p:cNvPicPr>
            <a:picLocks noChangeAspect="1"/>
          </p:cNvPicPr>
          <p:nvPr/>
        </p:nvPicPr>
        <p:blipFill>
          <a:blip r:embed="rId5"/>
          <a:stretch>
            <a:fillRect/>
          </a:stretch>
        </p:blipFill>
        <p:spPr>
          <a:xfrm>
            <a:off x="5653774" y="1685627"/>
            <a:ext cx="584776" cy="584776"/>
          </a:xfrm>
          <a:prstGeom prst="rect">
            <a:avLst/>
          </a:prstGeom>
        </p:spPr>
      </p:pic>
      <p:pic>
        <p:nvPicPr>
          <p:cNvPr id="10" name="Picture 9" descr="Icon&#10;&#10;AI-generated content may be incorrect.">
            <a:extLst>
              <a:ext uri="{FF2B5EF4-FFF2-40B4-BE49-F238E27FC236}">
                <a16:creationId xmlns:a16="http://schemas.microsoft.com/office/drawing/2014/main" id="{F89D7674-01DC-CC10-2F6A-8FCD44995AAC}"/>
              </a:ext>
            </a:extLst>
          </p:cNvPr>
          <p:cNvPicPr>
            <a:picLocks noChangeAspect="1"/>
          </p:cNvPicPr>
          <p:nvPr/>
        </p:nvPicPr>
        <p:blipFill>
          <a:blip r:embed="rId6"/>
          <a:stretch>
            <a:fillRect/>
          </a:stretch>
        </p:blipFill>
        <p:spPr>
          <a:xfrm>
            <a:off x="3110167" y="1605957"/>
            <a:ext cx="638265" cy="638265"/>
          </a:xfrm>
          <a:prstGeom prst="rect">
            <a:avLst/>
          </a:prstGeom>
        </p:spPr>
      </p:pic>
      <p:pic>
        <p:nvPicPr>
          <p:cNvPr id="12" name="Picture 11" descr="Icon&#10;&#10;AI-generated content may be incorrect.">
            <a:extLst>
              <a:ext uri="{FF2B5EF4-FFF2-40B4-BE49-F238E27FC236}">
                <a16:creationId xmlns:a16="http://schemas.microsoft.com/office/drawing/2014/main" id="{4BFB72DB-33D6-0CE8-D356-ED16552173FF}"/>
              </a:ext>
            </a:extLst>
          </p:cNvPr>
          <p:cNvPicPr>
            <a:picLocks noChangeAspect="1"/>
          </p:cNvPicPr>
          <p:nvPr/>
        </p:nvPicPr>
        <p:blipFill>
          <a:blip r:embed="rId7"/>
          <a:stretch>
            <a:fillRect/>
          </a:stretch>
        </p:blipFill>
        <p:spPr>
          <a:xfrm>
            <a:off x="555799" y="1539117"/>
            <a:ext cx="713275" cy="713275"/>
          </a:xfrm>
          <a:prstGeom prst="rect">
            <a:avLst/>
          </a:prstGeom>
        </p:spPr>
      </p:pic>
      <p:pic>
        <p:nvPicPr>
          <p:cNvPr id="14" name="Picture 13" descr="Icon&#10;&#10;AI-generated content may be incorrect.">
            <a:extLst>
              <a:ext uri="{FF2B5EF4-FFF2-40B4-BE49-F238E27FC236}">
                <a16:creationId xmlns:a16="http://schemas.microsoft.com/office/drawing/2014/main" id="{E4B50502-801C-84FD-3ECD-A91212CC9C90}"/>
              </a:ext>
            </a:extLst>
          </p:cNvPr>
          <p:cNvPicPr>
            <a:picLocks noChangeAspect="1"/>
          </p:cNvPicPr>
          <p:nvPr/>
        </p:nvPicPr>
        <p:blipFill>
          <a:blip r:embed="rId8"/>
          <a:stretch>
            <a:fillRect/>
          </a:stretch>
        </p:blipFill>
        <p:spPr>
          <a:xfrm>
            <a:off x="7874428" y="1626089"/>
            <a:ext cx="638265" cy="638265"/>
          </a:xfrm>
          <a:prstGeom prst="rect">
            <a:avLst/>
          </a:prstGeom>
        </p:spPr>
      </p:pic>
      <p:pic>
        <p:nvPicPr>
          <p:cNvPr id="17" name="Picture 16" descr="Icon&#10;&#10;AI-generated content may be incorrect.">
            <a:extLst>
              <a:ext uri="{FF2B5EF4-FFF2-40B4-BE49-F238E27FC236}">
                <a16:creationId xmlns:a16="http://schemas.microsoft.com/office/drawing/2014/main" id="{922B1645-C45A-7963-B0EA-5B95136B8967}"/>
              </a:ext>
            </a:extLst>
          </p:cNvPr>
          <p:cNvPicPr>
            <a:picLocks noChangeAspect="1"/>
          </p:cNvPicPr>
          <p:nvPr/>
        </p:nvPicPr>
        <p:blipFill>
          <a:blip r:embed="rId9"/>
          <a:stretch>
            <a:fillRect/>
          </a:stretch>
        </p:blipFill>
        <p:spPr>
          <a:xfrm>
            <a:off x="9876891" y="1570710"/>
            <a:ext cx="749022" cy="749022"/>
          </a:xfrm>
          <a:prstGeom prst="rect">
            <a:avLst/>
          </a:prstGeom>
        </p:spPr>
      </p:pic>
    </p:spTree>
    <p:extLst>
      <p:ext uri="{BB962C8B-B14F-4D97-AF65-F5344CB8AC3E}">
        <p14:creationId xmlns:p14="http://schemas.microsoft.com/office/powerpoint/2010/main" val="17252153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577662" y="773262"/>
            <a:ext cx="11185787" cy="638265"/>
          </a:xfrm>
        </p:spPr>
        <p:txBody>
          <a:bodyPr/>
          <a:lstStyle/>
          <a:p>
            <a:r>
              <a:rPr lang="en-US" dirty="0"/>
              <a:t>Icon UI Recommendation(s) – Web/UI Icons for Display</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77</a:t>
            </a:fld>
            <a:endParaRPr lang="en-US" dirty="0"/>
          </a:p>
        </p:txBody>
      </p:sp>
      <p:pic>
        <p:nvPicPr>
          <p:cNvPr id="4" name="Picture 3" descr="Shape&#10;&#10;AI-generated content may be incorrect.">
            <a:extLst>
              <a:ext uri="{FF2B5EF4-FFF2-40B4-BE49-F238E27FC236}">
                <a16:creationId xmlns:a16="http://schemas.microsoft.com/office/drawing/2014/main" id="{FECBE33B-90BE-7112-D92A-1C25A1DCBF30}"/>
              </a:ext>
            </a:extLst>
          </p:cNvPr>
          <p:cNvPicPr>
            <a:picLocks noChangeAspect="1"/>
          </p:cNvPicPr>
          <p:nvPr/>
        </p:nvPicPr>
        <p:blipFill>
          <a:blip r:embed="rId3"/>
          <a:stretch>
            <a:fillRect/>
          </a:stretch>
        </p:blipFill>
        <p:spPr>
          <a:xfrm>
            <a:off x="2512700" y="1720089"/>
            <a:ext cx="646016" cy="646016"/>
          </a:xfrm>
          <a:prstGeom prst="rect">
            <a:avLst/>
          </a:prstGeom>
        </p:spPr>
      </p:pic>
      <p:pic>
        <p:nvPicPr>
          <p:cNvPr id="6" name="Picture 5" descr="Icon&#10;&#10;AI-generated content may be incorrect.">
            <a:extLst>
              <a:ext uri="{FF2B5EF4-FFF2-40B4-BE49-F238E27FC236}">
                <a16:creationId xmlns:a16="http://schemas.microsoft.com/office/drawing/2014/main" id="{E2143CF6-7EEC-0BD2-AE0F-B0C69D6300C3}"/>
              </a:ext>
            </a:extLst>
          </p:cNvPr>
          <p:cNvPicPr>
            <a:picLocks noChangeAspect="1"/>
          </p:cNvPicPr>
          <p:nvPr/>
        </p:nvPicPr>
        <p:blipFill>
          <a:blip r:embed="rId4"/>
          <a:stretch>
            <a:fillRect/>
          </a:stretch>
        </p:blipFill>
        <p:spPr>
          <a:xfrm>
            <a:off x="4399890" y="1727839"/>
            <a:ext cx="638266" cy="638266"/>
          </a:xfrm>
          <a:prstGeom prst="rect">
            <a:avLst/>
          </a:prstGeom>
        </p:spPr>
      </p:pic>
      <p:pic>
        <p:nvPicPr>
          <p:cNvPr id="11" name="Picture 10" descr="Shape&#10;&#10;AI-generated content may be incorrect.">
            <a:extLst>
              <a:ext uri="{FF2B5EF4-FFF2-40B4-BE49-F238E27FC236}">
                <a16:creationId xmlns:a16="http://schemas.microsoft.com/office/drawing/2014/main" id="{16D2D1D5-A069-0F48-EA9B-7565FB937CDD}"/>
              </a:ext>
            </a:extLst>
          </p:cNvPr>
          <p:cNvPicPr>
            <a:picLocks noChangeAspect="1"/>
          </p:cNvPicPr>
          <p:nvPr/>
        </p:nvPicPr>
        <p:blipFill>
          <a:blip r:embed="rId5"/>
          <a:stretch>
            <a:fillRect/>
          </a:stretch>
        </p:blipFill>
        <p:spPr>
          <a:xfrm>
            <a:off x="577662" y="1700039"/>
            <a:ext cx="701615" cy="701615"/>
          </a:xfrm>
          <a:prstGeom prst="rect">
            <a:avLst/>
          </a:prstGeom>
        </p:spPr>
      </p:pic>
      <p:pic>
        <p:nvPicPr>
          <p:cNvPr id="5" name="Picture 4" descr="Icon&#10;&#10;AI-generated content may be incorrect.">
            <a:extLst>
              <a:ext uri="{FF2B5EF4-FFF2-40B4-BE49-F238E27FC236}">
                <a16:creationId xmlns:a16="http://schemas.microsoft.com/office/drawing/2014/main" id="{1D72F5D0-7DDE-15FA-D9EF-3BF28DF8A4CA}"/>
              </a:ext>
            </a:extLst>
          </p:cNvPr>
          <p:cNvPicPr>
            <a:picLocks noChangeAspect="1"/>
          </p:cNvPicPr>
          <p:nvPr/>
        </p:nvPicPr>
        <p:blipFill>
          <a:blip r:embed="rId6"/>
          <a:stretch>
            <a:fillRect/>
          </a:stretch>
        </p:blipFill>
        <p:spPr>
          <a:xfrm>
            <a:off x="6279330" y="1700039"/>
            <a:ext cx="882285" cy="882285"/>
          </a:xfrm>
          <a:prstGeom prst="rect">
            <a:avLst/>
          </a:prstGeom>
        </p:spPr>
      </p:pic>
      <p:pic>
        <p:nvPicPr>
          <p:cNvPr id="8" name="Picture 7" descr="Icon&#10;&#10;AI-generated content may be incorrect.">
            <a:extLst>
              <a:ext uri="{FF2B5EF4-FFF2-40B4-BE49-F238E27FC236}">
                <a16:creationId xmlns:a16="http://schemas.microsoft.com/office/drawing/2014/main" id="{6BCC5BB7-05EE-A490-93F0-DCE99B800366}"/>
              </a:ext>
            </a:extLst>
          </p:cNvPr>
          <p:cNvPicPr>
            <a:picLocks noChangeAspect="1"/>
          </p:cNvPicPr>
          <p:nvPr/>
        </p:nvPicPr>
        <p:blipFill>
          <a:blip r:embed="rId7"/>
          <a:stretch>
            <a:fillRect/>
          </a:stretch>
        </p:blipFill>
        <p:spPr>
          <a:xfrm>
            <a:off x="8166106" y="1727839"/>
            <a:ext cx="802265" cy="802265"/>
          </a:xfrm>
          <a:prstGeom prst="rect">
            <a:avLst/>
          </a:prstGeom>
        </p:spPr>
      </p:pic>
      <p:cxnSp>
        <p:nvCxnSpPr>
          <p:cNvPr id="3" name="Straight Arrow Connector 2">
            <a:extLst>
              <a:ext uri="{FF2B5EF4-FFF2-40B4-BE49-F238E27FC236}">
                <a16:creationId xmlns:a16="http://schemas.microsoft.com/office/drawing/2014/main" id="{952279CF-4EAC-C73D-E4B3-A875D8FE5D77}"/>
              </a:ext>
            </a:extLst>
          </p:cNvPr>
          <p:cNvCxnSpPr>
            <a:cxnSpLocks/>
          </p:cNvCxnSpPr>
          <p:nvPr/>
        </p:nvCxnSpPr>
        <p:spPr>
          <a:xfrm flipV="1">
            <a:off x="928468" y="2373214"/>
            <a:ext cx="1" cy="7738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C91D8B4-E11C-EB3D-FA0C-436AE42C79A0}"/>
              </a:ext>
            </a:extLst>
          </p:cNvPr>
          <p:cNvSpPr txBox="1"/>
          <p:nvPr/>
        </p:nvSpPr>
        <p:spPr>
          <a:xfrm>
            <a:off x="259079" y="3133438"/>
            <a:ext cx="1595068" cy="954107"/>
          </a:xfrm>
          <a:prstGeom prst="rect">
            <a:avLst/>
          </a:prstGeom>
          <a:noFill/>
        </p:spPr>
        <p:txBody>
          <a:bodyPr wrap="square" rtlCol="0">
            <a:spAutoFit/>
          </a:bodyPr>
          <a:lstStyle/>
          <a:p>
            <a:r>
              <a:rPr lang="en-US" sz="1400" dirty="0"/>
              <a:t>This icon should represent certain accounts that are locked for users. </a:t>
            </a:r>
          </a:p>
        </p:txBody>
      </p:sp>
      <p:cxnSp>
        <p:nvCxnSpPr>
          <p:cNvPr id="12" name="Straight Arrow Connector 11">
            <a:extLst>
              <a:ext uri="{FF2B5EF4-FFF2-40B4-BE49-F238E27FC236}">
                <a16:creationId xmlns:a16="http://schemas.microsoft.com/office/drawing/2014/main" id="{4CC0A41B-E64B-F13D-957E-7356C329417C}"/>
              </a:ext>
            </a:extLst>
          </p:cNvPr>
          <p:cNvCxnSpPr>
            <a:cxnSpLocks/>
          </p:cNvCxnSpPr>
          <p:nvPr/>
        </p:nvCxnSpPr>
        <p:spPr>
          <a:xfrm flipV="1">
            <a:off x="2835708" y="2287741"/>
            <a:ext cx="1" cy="69700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CE2E2CE-08C7-7886-EC8A-1E34E8BA82DD}"/>
              </a:ext>
            </a:extLst>
          </p:cNvPr>
          <p:cNvSpPr txBox="1"/>
          <p:nvPr/>
        </p:nvSpPr>
        <p:spPr>
          <a:xfrm>
            <a:off x="2093313" y="3143574"/>
            <a:ext cx="1595068" cy="1815882"/>
          </a:xfrm>
          <a:prstGeom prst="rect">
            <a:avLst/>
          </a:prstGeom>
          <a:noFill/>
        </p:spPr>
        <p:txBody>
          <a:bodyPr wrap="square" rtlCol="0">
            <a:spAutoFit/>
          </a:bodyPr>
          <a:lstStyle/>
          <a:p>
            <a:r>
              <a:rPr lang="en-US" sz="1400" dirty="0"/>
              <a:t>This icon should be used to represent the name of the user that’s using the platform (Example, “Hello, Jonathan”). </a:t>
            </a:r>
          </a:p>
        </p:txBody>
      </p:sp>
      <p:sp>
        <p:nvSpPr>
          <p:cNvPr id="15" name="TextBox 14">
            <a:extLst>
              <a:ext uri="{FF2B5EF4-FFF2-40B4-BE49-F238E27FC236}">
                <a16:creationId xmlns:a16="http://schemas.microsoft.com/office/drawing/2014/main" id="{E03BF2F5-232D-519D-96F1-47529A9E2DB0}"/>
              </a:ext>
            </a:extLst>
          </p:cNvPr>
          <p:cNvSpPr txBox="1"/>
          <p:nvPr/>
        </p:nvSpPr>
        <p:spPr>
          <a:xfrm>
            <a:off x="3921489" y="3129879"/>
            <a:ext cx="1595068" cy="954107"/>
          </a:xfrm>
          <a:prstGeom prst="rect">
            <a:avLst/>
          </a:prstGeom>
          <a:noFill/>
        </p:spPr>
        <p:txBody>
          <a:bodyPr wrap="square" rtlCol="0">
            <a:spAutoFit/>
          </a:bodyPr>
          <a:lstStyle/>
          <a:p>
            <a:r>
              <a:rPr lang="en-US" sz="1400" dirty="0"/>
              <a:t>This icon should be represented as an important text alert. </a:t>
            </a:r>
          </a:p>
        </p:txBody>
      </p:sp>
      <p:cxnSp>
        <p:nvCxnSpPr>
          <p:cNvPr id="16" name="Straight Arrow Connector 15">
            <a:extLst>
              <a:ext uri="{FF2B5EF4-FFF2-40B4-BE49-F238E27FC236}">
                <a16:creationId xmlns:a16="http://schemas.microsoft.com/office/drawing/2014/main" id="{16C5C697-B7F2-EE89-D9C0-2964C6EDDD6A}"/>
              </a:ext>
            </a:extLst>
          </p:cNvPr>
          <p:cNvCxnSpPr>
            <a:cxnSpLocks/>
          </p:cNvCxnSpPr>
          <p:nvPr/>
        </p:nvCxnSpPr>
        <p:spPr>
          <a:xfrm flipV="1">
            <a:off x="4720116" y="2373214"/>
            <a:ext cx="1" cy="69700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CFA1B72-A1AD-FE6D-0619-7CB7F7F961E5}"/>
              </a:ext>
            </a:extLst>
          </p:cNvPr>
          <p:cNvSpPr txBox="1"/>
          <p:nvPr/>
        </p:nvSpPr>
        <p:spPr>
          <a:xfrm>
            <a:off x="5877911" y="3143574"/>
            <a:ext cx="1595068" cy="954107"/>
          </a:xfrm>
          <a:prstGeom prst="rect">
            <a:avLst/>
          </a:prstGeom>
          <a:noFill/>
        </p:spPr>
        <p:txBody>
          <a:bodyPr wrap="square" rtlCol="0">
            <a:spAutoFit/>
          </a:bodyPr>
          <a:lstStyle/>
          <a:p>
            <a:r>
              <a:rPr lang="en-US" sz="1400" dirty="0"/>
              <a:t>This icon should be used to highlight selection pill tabs. </a:t>
            </a:r>
          </a:p>
        </p:txBody>
      </p:sp>
      <p:cxnSp>
        <p:nvCxnSpPr>
          <p:cNvPr id="18" name="Straight Arrow Connector 17">
            <a:extLst>
              <a:ext uri="{FF2B5EF4-FFF2-40B4-BE49-F238E27FC236}">
                <a16:creationId xmlns:a16="http://schemas.microsoft.com/office/drawing/2014/main" id="{BC83D879-C07D-5791-AE5D-F9CD8B66E197}"/>
              </a:ext>
            </a:extLst>
          </p:cNvPr>
          <p:cNvCxnSpPr>
            <a:cxnSpLocks/>
          </p:cNvCxnSpPr>
          <p:nvPr/>
        </p:nvCxnSpPr>
        <p:spPr>
          <a:xfrm flipV="1">
            <a:off x="6604524" y="2411639"/>
            <a:ext cx="1" cy="69700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C16DB4B-0A10-45DB-B0E3-CD76ED554CBA}"/>
              </a:ext>
            </a:extLst>
          </p:cNvPr>
          <p:cNvSpPr txBox="1"/>
          <p:nvPr/>
        </p:nvSpPr>
        <p:spPr>
          <a:xfrm>
            <a:off x="7768611" y="3196615"/>
            <a:ext cx="1595068" cy="954107"/>
          </a:xfrm>
          <a:prstGeom prst="rect">
            <a:avLst/>
          </a:prstGeom>
          <a:noFill/>
        </p:spPr>
        <p:txBody>
          <a:bodyPr wrap="square" rtlCol="0">
            <a:spAutoFit/>
          </a:bodyPr>
          <a:lstStyle/>
          <a:p>
            <a:r>
              <a:rPr lang="en-US" sz="1400" dirty="0"/>
              <a:t>This icon should be used to display a task being completed. </a:t>
            </a:r>
          </a:p>
        </p:txBody>
      </p:sp>
      <p:cxnSp>
        <p:nvCxnSpPr>
          <p:cNvPr id="20" name="Straight Arrow Connector 19">
            <a:extLst>
              <a:ext uri="{FF2B5EF4-FFF2-40B4-BE49-F238E27FC236}">
                <a16:creationId xmlns:a16="http://schemas.microsoft.com/office/drawing/2014/main" id="{97AFA64B-908C-21DF-3197-3F0D4C904E4C}"/>
              </a:ext>
            </a:extLst>
          </p:cNvPr>
          <p:cNvCxnSpPr>
            <a:cxnSpLocks/>
          </p:cNvCxnSpPr>
          <p:nvPr/>
        </p:nvCxnSpPr>
        <p:spPr>
          <a:xfrm flipV="1">
            <a:off x="8495224" y="2464680"/>
            <a:ext cx="1" cy="69700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22" name="Picture 21" descr="A picture containing icon&#10;&#10;AI-generated content may be incorrect.">
            <a:extLst>
              <a:ext uri="{FF2B5EF4-FFF2-40B4-BE49-F238E27FC236}">
                <a16:creationId xmlns:a16="http://schemas.microsoft.com/office/drawing/2014/main" id="{2BF35DDB-4343-632C-5944-DA3D426E6BFE}"/>
              </a:ext>
            </a:extLst>
          </p:cNvPr>
          <p:cNvPicPr>
            <a:picLocks noChangeAspect="1"/>
          </p:cNvPicPr>
          <p:nvPr/>
        </p:nvPicPr>
        <p:blipFill>
          <a:blip r:embed="rId8"/>
          <a:stretch>
            <a:fillRect/>
          </a:stretch>
        </p:blipFill>
        <p:spPr>
          <a:xfrm>
            <a:off x="10196422" y="2014433"/>
            <a:ext cx="397205" cy="397205"/>
          </a:xfrm>
          <a:prstGeom prst="rect">
            <a:avLst/>
          </a:prstGeom>
        </p:spPr>
      </p:pic>
      <p:sp>
        <p:nvSpPr>
          <p:cNvPr id="23" name="TextBox 22">
            <a:extLst>
              <a:ext uri="{FF2B5EF4-FFF2-40B4-BE49-F238E27FC236}">
                <a16:creationId xmlns:a16="http://schemas.microsoft.com/office/drawing/2014/main" id="{89DFEBC0-741F-C709-CED8-A5184876A53F}"/>
              </a:ext>
            </a:extLst>
          </p:cNvPr>
          <p:cNvSpPr txBox="1"/>
          <p:nvPr/>
        </p:nvSpPr>
        <p:spPr>
          <a:xfrm>
            <a:off x="9796093" y="3196614"/>
            <a:ext cx="1595068" cy="1169551"/>
          </a:xfrm>
          <a:prstGeom prst="rect">
            <a:avLst/>
          </a:prstGeom>
          <a:noFill/>
        </p:spPr>
        <p:txBody>
          <a:bodyPr wrap="square" rtlCol="0">
            <a:spAutoFit/>
          </a:bodyPr>
          <a:lstStyle/>
          <a:p>
            <a:r>
              <a:rPr lang="en-US" sz="1400" dirty="0"/>
              <a:t>This icon should be used to display required fields that need to be filled out. </a:t>
            </a:r>
          </a:p>
        </p:txBody>
      </p:sp>
      <p:cxnSp>
        <p:nvCxnSpPr>
          <p:cNvPr id="24" name="Straight Arrow Connector 23">
            <a:extLst>
              <a:ext uri="{FF2B5EF4-FFF2-40B4-BE49-F238E27FC236}">
                <a16:creationId xmlns:a16="http://schemas.microsoft.com/office/drawing/2014/main" id="{83DE1C02-7F84-A337-4F31-C50B6364DC6C}"/>
              </a:ext>
            </a:extLst>
          </p:cNvPr>
          <p:cNvCxnSpPr>
            <a:cxnSpLocks/>
          </p:cNvCxnSpPr>
          <p:nvPr/>
        </p:nvCxnSpPr>
        <p:spPr>
          <a:xfrm flipV="1">
            <a:off x="10386512" y="2438802"/>
            <a:ext cx="1" cy="69700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5228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577662" y="773262"/>
            <a:ext cx="11185787" cy="638265"/>
          </a:xfrm>
        </p:spPr>
        <p:txBody>
          <a:bodyPr/>
          <a:lstStyle/>
          <a:p>
            <a:r>
              <a:rPr lang="en-US" dirty="0"/>
              <a:t>Icon UI Recommendation(s) – Clickable Icons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78</a:t>
            </a:fld>
            <a:endParaRPr lang="en-US" dirty="0"/>
          </a:p>
        </p:txBody>
      </p:sp>
      <p:pic>
        <p:nvPicPr>
          <p:cNvPr id="6" name="Picture 5" descr="A picture containing icon&#10;&#10;AI-generated content may be incorrect.">
            <a:extLst>
              <a:ext uri="{FF2B5EF4-FFF2-40B4-BE49-F238E27FC236}">
                <a16:creationId xmlns:a16="http://schemas.microsoft.com/office/drawing/2014/main" id="{0975B368-7743-B88D-C148-E1AC337FDAA7}"/>
              </a:ext>
            </a:extLst>
          </p:cNvPr>
          <p:cNvPicPr>
            <a:picLocks noChangeAspect="1"/>
          </p:cNvPicPr>
          <p:nvPr/>
        </p:nvPicPr>
        <p:blipFill>
          <a:blip r:embed="rId3"/>
          <a:srcRect l="9216" t="16150" r="70170" b="22632"/>
          <a:stretch/>
        </p:blipFill>
        <p:spPr>
          <a:xfrm>
            <a:off x="1862233" y="2179805"/>
            <a:ext cx="483079" cy="414069"/>
          </a:xfrm>
          <a:prstGeom prst="rect">
            <a:avLst/>
          </a:prstGeom>
        </p:spPr>
      </p:pic>
      <p:pic>
        <p:nvPicPr>
          <p:cNvPr id="3" name="Picture 2" descr="A picture containing icon&#10;&#10;AI-generated content may be incorrect.">
            <a:extLst>
              <a:ext uri="{FF2B5EF4-FFF2-40B4-BE49-F238E27FC236}">
                <a16:creationId xmlns:a16="http://schemas.microsoft.com/office/drawing/2014/main" id="{B09080F8-80A4-449A-BBA9-59CE835D6153}"/>
              </a:ext>
            </a:extLst>
          </p:cNvPr>
          <p:cNvPicPr>
            <a:picLocks noChangeAspect="1"/>
          </p:cNvPicPr>
          <p:nvPr/>
        </p:nvPicPr>
        <p:blipFill>
          <a:blip r:embed="rId3"/>
          <a:srcRect l="39891" t="17877" r="48330" b="18353"/>
          <a:stretch/>
        </p:blipFill>
        <p:spPr>
          <a:xfrm>
            <a:off x="5352364" y="2124917"/>
            <a:ext cx="276046" cy="431322"/>
          </a:xfrm>
          <a:prstGeom prst="rect">
            <a:avLst/>
          </a:prstGeom>
        </p:spPr>
      </p:pic>
      <p:pic>
        <p:nvPicPr>
          <p:cNvPr id="4" name="Picture 3" descr="A picture containing icon&#10;&#10;AI-generated content may be incorrect.">
            <a:extLst>
              <a:ext uri="{FF2B5EF4-FFF2-40B4-BE49-F238E27FC236}">
                <a16:creationId xmlns:a16="http://schemas.microsoft.com/office/drawing/2014/main" id="{98BDE84E-4FEB-E947-F7E5-256C7250C853}"/>
              </a:ext>
            </a:extLst>
          </p:cNvPr>
          <p:cNvPicPr>
            <a:picLocks noChangeAspect="1"/>
          </p:cNvPicPr>
          <p:nvPr/>
        </p:nvPicPr>
        <p:blipFill>
          <a:blip r:embed="rId3"/>
          <a:srcRect l="60505" t="5633" r="7102" b="16388"/>
          <a:stretch/>
        </p:blipFill>
        <p:spPr>
          <a:xfrm>
            <a:off x="9123181" y="1916095"/>
            <a:ext cx="759124" cy="527419"/>
          </a:xfrm>
          <a:prstGeom prst="rect">
            <a:avLst/>
          </a:prstGeom>
        </p:spPr>
      </p:pic>
      <p:cxnSp>
        <p:nvCxnSpPr>
          <p:cNvPr id="5" name="Straight Arrow Connector 4">
            <a:extLst>
              <a:ext uri="{FF2B5EF4-FFF2-40B4-BE49-F238E27FC236}">
                <a16:creationId xmlns:a16="http://schemas.microsoft.com/office/drawing/2014/main" id="{2F59AC41-201A-28A0-1D77-4A86877C0B74}"/>
              </a:ext>
            </a:extLst>
          </p:cNvPr>
          <p:cNvCxnSpPr>
            <a:cxnSpLocks/>
          </p:cNvCxnSpPr>
          <p:nvPr/>
        </p:nvCxnSpPr>
        <p:spPr>
          <a:xfrm flipV="1">
            <a:off x="2103771" y="2698341"/>
            <a:ext cx="1" cy="7738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0491DC38-4AD7-0429-2F6C-C54AB351340A}"/>
              </a:ext>
            </a:extLst>
          </p:cNvPr>
          <p:cNvCxnSpPr>
            <a:cxnSpLocks/>
          </p:cNvCxnSpPr>
          <p:nvPr/>
        </p:nvCxnSpPr>
        <p:spPr>
          <a:xfrm flipV="1">
            <a:off x="5490386" y="2643453"/>
            <a:ext cx="1" cy="7738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F33F3369-DDAE-4E90-72AE-5833BB84075A}"/>
              </a:ext>
            </a:extLst>
          </p:cNvPr>
          <p:cNvCxnSpPr>
            <a:cxnSpLocks/>
          </p:cNvCxnSpPr>
          <p:nvPr/>
        </p:nvCxnSpPr>
        <p:spPr>
          <a:xfrm flipV="1">
            <a:off x="9502744" y="2530728"/>
            <a:ext cx="0" cy="7738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F3438A-AAF9-D1DC-1502-2EE4027F0977}"/>
              </a:ext>
            </a:extLst>
          </p:cNvPr>
          <p:cNvSpPr txBox="1"/>
          <p:nvPr/>
        </p:nvSpPr>
        <p:spPr>
          <a:xfrm>
            <a:off x="211983" y="3429000"/>
            <a:ext cx="3887556" cy="523220"/>
          </a:xfrm>
          <a:prstGeom prst="rect">
            <a:avLst/>
          </a:prstGeom>
          <a:noFill/>
        </p:spPr>
        <p:txBody>
          <a:bodyPr wrap="square" rtlCol="0">
            <a:spAutoFit/>
          </a:bodyPr>
          <a:lstStyle/>
          <a:p>
            <a:r>
              <a:rPr lang="en-US" sz="1400" dirty="0"/>
              <a:t>Users can use this icon to navigate between content. </a:t>
            </a:r>
          </a:p>
        </p:txBody>
      </p:sp>
      <p:sp>
        <p:nvSpPr>
          <p:cNvPr id="12" name="TextBox 11">
            <a:extLst>
              <a:ext uri="{FF2B5EF4-FFF2-40B4-BE49-F238E27FC236}">
                <a16:creationId xmlns:a16="http://schemas.microsoft.com/office/drawing/2014/main" id="{6088772F-6765-B97B-18E5-772C84BDE47B}"/>
              </a:ext>
            </a:extLst>
          </p:cNvPr>
          <p:cNvSpPr txBox="1"/>
          <p:nvPr/>
        </p:nvSpPr>
        <p:spPr>
          <a:xfrm>
            <a:off x="4045465" y="3440698"/>
            <a:ext cx="3165889" cy="738664"/>
          </a:xfrm>
          <a:prstGeom prst="rect">
            <a:avLst/>
          </a:prstGeom>
          <a:noFill/>
        </p:spPr>
        <p:txBody>
          <a:bodyPr wrap="square" rtlCol="0">
            <a:spAutoFit/>
          </a:bodyPr>
          <a:lstStyle/>
          <a:p>
            <a:r>
              <a:rPr lang="en-US" sz="1400" dirty="0"/>
              <a:t>Users will click this icon to navigate vertically between content. This icon will also be used in dropdowns.  </a:t>
            </a:r>
          </a:p>
        </p:txBody>
      </p:sp>
      <p:sp>
        <p:nvSpPr>
          <p:cNvPr id="13" name="TextBox 12">
            <a:extLst>
              <a:ext uri="{FF2B5EF4-FFF2-40B4-BE49-F238E27FC236}">
                <a16:creationId xmlns:a16="http://schemas.microsoft.com/office/drawing/2014/main" id="{D5D27A06-391C-EEDC-E780-E5637611B63C}"/>
              </a:ext>
            </a:extLst>
          </p:cNvPr>
          <p:cNvSpPr txBox="1"/>
          <p:nvPr/>
        </p:nvSpPr>
        <p:spPr>
          <a:xfrm>
            <a:off x="7982350" y="3296718"/>
            <a:ext cx="3461985" cy="523220"/>
          </a:xfrm>
          <a:prstGeom prst="rect">
            <a:avLst/>
          </a:prstGeom>
          <a:noFill/>
        </p:spPr>
        <p:txBody>
          <a:bodyPr wrap="square" rtlCol="0">
            <a:spAutoFit/>
          </a:bodyPr>
          <a:lstStyle/>
          <a:p>
            <a:r>
              <a:rPr lang="en-US" sz="1400" dirty="0"/>
              <a:t>Users can click on this icon to email individuals.</a:t>
            </a:r>
          </a:p>
        </p:txBody>
      </p:sp>
    </p:spTree>
    <p:extLst>
      <p:ext uri="{BB962C8B-B14F-4D97-AF65-F5344CB8AC3E}">
        <p14:creationId xmlns:p14="http://schemas.microsoft.com/office/powerpoint/2010/main" val="8006683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5018002" y="3657600"/>
            <a:ext cx="7173998" cy="3200400"/>
          </a:xfrm>
        </p:spPr>
        <p:txBody>
          <a:bodyPr anchor="ctr"/>
          <a:lstStyle/>
          <a:p>
            <a:r>
              <a:rPr lang="en-US" dirty="0"/>
              <a:t>Navbar UI Recommendations</a:t>
            </a:r>
          </a:p>
        </p:txBody>
      </p:sp>
    </p:spTree>
    <p:extLst>
      <p:ext uri="{BB962C8B-B14F-4D97-AF65-F5344CB8AC3E}">
        <p14:creationId xmlns:p14="http://schemas.microsoft.com/office/powerpoint/2010/main" val="79784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#2 – Icons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8</a:t>
            </a:fld>
            <a:endParaRPr lang="en-US" dirty="0"/>
          </a:p>
        </p:txBody>
      </p:sp>
      <p:pic>
        <p:nvPicPr>
          <p:cNvPr id="22" name="Picture 21">
            <a:extLst>
              <a:ext uri="{FF2B5EF4-FFF2-40B4-BE49-F238E27FC236}">
                <a16:creationId xmlns:a16="http://schemas.microsoft.com/office/drawing/2014/main" id="{3090A16C-65B8-DF56-C490-B93924972D78}"/>
              </a:ext>
            </a:extLst>
          </p:cNvPr>
          <p:cNvPicPr>
            <a:picLocks noChangeAspect="1"/>
          </p:cNvPicPr>
          <p:nvPr/>
        </p:nvPicPr>
        <p:blipFill>
          <a:blip r:embed="rId3"/>
          <a:stretch>
            <a:fillRect/>
          </a:stretch>
        </p:blipFill>
        <p:spPr>
          <a:xfrm>
            <a:off x="4208530" y="2092597"/>
            <a:ext cx="2514889" cy="299128"/>
          </a:xfrm>
          <a:prstGeom prst="rect">
            <a:avLst/>
          </a:prstGeom>
        </p:spPr>
      </p:pic>
      <p:sp>
        <p:nvSpPr>
          <p:cNvPr id="30" name="Oval 29">
            <a:extLst>
              <a:ext uri="{FF2B5EF4-FFF2-40B4-BE49-F238E27FC236}">
                <a16:creationId xmlns:a16="http://schemas.microsoft.com/office/drawing/2014/main" id="{8D1F903B-240C-351C-19E2-86E10B776963}"/>
              </a:ext>
            </a:extLst>
          </p:cNvPr>
          <p:cNvSpPr/>
          <p:nvPr/>
        </p:nvSpPr>
        <p:spPr>
          <a:xfrm>
            <a:off x="0" y="1270611"/>
            <a:ext cx="12191999" cy="558738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6CD09CE-0998-5CE3-7969-252A7D54E6E3}"/>
              </a:ext>
            </a:extLst>
          </p:cNvPr>
          <p:cNvPicPr>
            <a:picLocks noChangeAspect="1"/>
          </p:cNvPicPr>
          <p:nvPr/>
        </p:nvPicPr>
        <p:blipFill>
          <a:blip r:embed="rId4"/>
          <a:stretch>
            <a:fillRect/>
          </a:stretch>
        </p:blipFill>
        <p:spPr>
          <a:xfrm>
            <a:off x="5650073" y="2587089"/>
            <a:ext cx="1520535" cy="373902"/>
          </a:xfrm>
          <a:prstGeom prst="rect">
            <a:avLst/>
          </a:prstGeom>
        </p:spPr>
      </p:pic>
      <p:pic>
        <p:nvPicPr>
          <p:cNvPr id="21" name="Picture 20">
            <a:extLst>
              <a:ext uri="{FF2B5EF4-FFF2-40B4-BE49-F238E27FC236}">
                <a16:creationId xmlns:a16="http://schemas.microsoft.com/office/drawing/2014/main" id="{4AF7D2B3-99D8-75C6-73D6-76320EBBAEAC}"/>
              </a:ext>
            </a:extLst>
          </p:cNvPr>
          <p:cNvPicPr>
            <a:picLocks noChangeAspect="1"/>
          </p:cNvPicPr>
          <p:nvPr/>
        </p:nvPicPr>
        <p:blipFill>
          <a:blip r:embed="rId5"/>
          <a:srcRect l="80309" t="4707" r="1431" b="13949"/>
          <a:stretch/>
        </p:blipFill>
        <p:spPr>
          <a:xfrm>
            <a:off x="1512574" y="2499462"/>
            <a:ext cx="845387" cy="364205"/>
          </a:xfrm>
          <a:prstGeom prst="rect">
            <a:avLst/>
          </a:prstGeom>
        </p:spPr>
      </p:pic>
      <p:pic>
        <p:nvPicPr>
          <p:cNvPr id="4" name="Picture 3" descr="A picture containing graphical user interface&#10;&#10;AI-generated content may be incorrect.">
            <a:extLst>
              <a:ext uri="{FF2B5EF4-FFF2-40B4-BE49-F238E27FC236}">
                <a16:creationId xmlns:a16="http://schemas.microsoft.com/office/drawing/2014/main" id="{2E9E0226-C681-56A4-1DB2-AA1D89E6C118}"/>
              </a:ext>
            </a:extLst>
          </p:cNvPr>
          <p:cNvPicPr>
            <a:picLocks noChangeAspect="1"/>
          </p:cNvPicPr>
          <p:nvPr/>
        </p:nvPicPr>
        <p:blipFill>
          <a:blip r:embed="rId6"/>
          <a:srcRect l="6369" t="15477" r="6512" b="21865"/>
          <a:stretch/>
        </p:blipFill>
        <p:spPr>
          <a:xfrm>
            <a:off x="1239959" y="2893642"/>
            <a:ext cx="1413591" cy="385467"/>
          </a:xfrm>
          <a:prstGeom prst="rect">
            <a:avLst/>
          </a:prstGeom>
        </p:spPr>
      </p:pic>
      <p:pic>
        <p:nvPicPr>
          <p:cNvPr id="19" name="Picture 18">
            <a:extLst>
              <a:ext uri="{FF2B5EF4-FFF2-40B4-BE49-F238E27FC236}">
                <a16:creationId xmlns:a16="http://schemas.microsoft.com/office/drawing/2014/main" id="{159FF387-A9EB-82E4-8E05-A1E7C6C3F30F}"/>
              </a:ext>
            </a:extLst>
          </p:cNvPr>
          <p:cNvPicPr>
            <a:picLocks noChangeAspect="1"/>
          </p:cNvPicPr>
          <p:nvPr/>
        </p:nvPicPr>
        <p:blipFill>
          <a:blip r:embed="rId4"/>
          <a:stretch>
            <a:fillRect/>
          </a:stretch>
        </p:blipFill>
        <p:spPr>
          <a:xfrm>
            <a:off x="6945576" y="2096362"/>
            <a:ext cx="1520535" cy="373902"/>
          </a:xfrm>
          <a:prstGeom prst="rect">
            <a:avLst/>
          </a:prstGeom>
        </p:spPr>
      </p:pic>
      <p:pic>
        <p:nvPicPr>
          <p:cNvPr id="23" name="Picture 22">
            <a:extLst>
              <a:ext uri="{FF2B5EF4-FFF2-40B4-BE49-F238E27FC236}">
                <a16:creationId xmlns:a16="http://schemas.microsoft.com/office/drawing/2014/main" id="{1F3AF767-8EB2-82A3-C9DB-332C3F099C71}"/>
              </a:ext>
            </a:extLst>
          </p:cNvPr>
          <p:cNvPicPr>
            <a:picLocks noChangeAspect="1"/>
          </p:cNvPicPr>
          <p:nvPr/>
        </p:nvPicPr>
        <p:blipFill>
          <a:blip r:embed="rId7"/>
          <a:stretch>
            <a:fillRect/>
          </a:stretch>
        </p:blipFill>
        <p:spPr>
          <a:xfrm>
            <a:off x="7228548" y="2843969"/>
            <a:ext cx="1486107" cy="390580"/>
          </a:xfrm>
          <a:prstGeom prst="rect">
            <a:avLst/>
          </a:prstGeom>
        </p:spPr>
      </p:pic>
      <p:pic>
        <p:nvPicPr>
          <p:cNvPr id="24" name="Picture 23" descr="Icon&#10;&#10;AI-generated content may be incorrect.">
            <a:extLst>
              <a:ext uri="{FF2B5EF4-FFF2-40B4-BE49-F238E27FC236}">
                <a16:creationId xmlns:a16="http://schemas.microsoft.com/office/drawing/2014/main" id="{691B9938-F64C-79F4-F2C4-E6F7FCF16608}"/>
              </a:ext>
            </a:extLst>
          </p:cNvPr>
          <p:cNvPicPr>
            <a:picLocks noChangeAspect="1"/>
          </p:cNvPicPr>
          <p:nvPr/>
        </p:nvPicPr>
        <p:blipFill>
          <a:blip r:embed="rId8"/>
          <a:srcRect l="50617" t="19567" b="23227"/>
          <a:stretch/>
        </p:blipFill>
        <p:spPr>
          <a:xfrm>
            <a:off x="3035372" y="2513549"/>
            <a:ext cx="2465057" cy="365125"/>
          </a:xfrm>
          <a:prstGeom prst="rect">
            <a:avLst/>
          </a:prstGeom>
        </p:spPr>
      </p:pic>
      <p:pic>
        <p:nvPicPr>
          <p:cNvPr id="25" name="Picture 24">
            <a:extLst>
              <a:ext uri="{FF2B5EF4-FFF2-40B4-BE49-F238E27FC236}">
                <a16:creationId xmlns:a16="http://schemas.microsoft.com/office/drawing/2014/main" id="{735DDFAF-B9EA-BC50-F000-C4A1F2F76D44}"/>
              </a:ext>
            </a:extLst>
          </p:cNvPr>
          <p:cNvPicPr>
            <a:picLocks noChangeAspect="1"/>
          </p:cNvPicPr>
          <p:nvPr/>
        </p:nvPicPr>
        <p:blipFill>
          <a:blip r:embed="rId9"/>
          <a:stretch>
            <a:fillRect/>
          </a:stretch>
        </p:blipFill>
        <p:spPr>
          <a:xfrm>
            <a:off x="6801805" y="3274628"/>
            <a:ext cx="2228561" cy="360073"/>
          </a:xfrm>
          <a:prstGeom prst="rect">
            <a:avLst/>
          </a:prstGeom>
        </p:spPr>
      </p:pic>
      <p:pic>
        <p:nvPicPr>
          <p:cNvPr id="26" name="Picture 25">
            <a:extLst>
              <a:ext uri="{FF2B5EF4-FFF2-40B4-BE49-F238E27FC236}">
                <a16:creationId xmlns:a16="http://schemas.microsoft.com/office/drawing/2014/main" id="{2D44E7F3-0C5F-33EF-023E-969BBEFC3D20}"/>
              </a:ext>
            </a:extLst>
          </p:cNvPr>
          <p:cNvPicPr>
            <a:picLocks noChangeAspect="1"/>
          </p:cNvPicPr>
          <p:nvPr/>
        </p:nvPicPr>
        <p:blipFill>
          <a:blip r:embed="rId10"/>
          <a:stretch>
            <a:fillRect/>
          </a:stretch>
        </p:blipFill>
        <p:spPr>
          <a:xfrm>
            <a:off x="3350227" y="3814820"/>
            <a:ext cx="3724795" cy="685896"/>
          </a:xfrm>
          <a:prstGeom prst="rect">
            <a:avLst/>
          </a:prstGeom>
        </p:spPr>
      </p:pic>
      <p:pic>
        <p:nvPicPr>
          <p:cNvPr id="27" name="Picture 26" descr="Shape&#10;&#10;AI-generated content may be incorrect.">
            <a:extLst>
              <a:ext uri="{FF2B5EF4-FFF2-40B4-BE49-F238E27FC236}">
                <a16:creationId xmlns:a16="http://schemas.microsoft.com/office/drawing/2014/main" id="{BEFFFCE6-062E-8B05-8F25-913124554F78}"/>
              </a:ext>
            </a:extLst>
          </p:cNvPr>
          <p:cNvPicPr>
            <a:picLocks noChangeAspect="1"/>
          </p:cNvPicPr>
          <p:nvPr/>
        </p:nvPicPr>
        <p:blipFill>
          <a:blip r:embed="rId11"/>
          <a:stretch>
            <a:fillRect/>
          </a:stretch>
        </p:blipFill>
        <p:spPr>
          <a:xfrm>
            <a:off x="3027203" y="3030476"/>
            <a:ext cx="3696216" cy="695422"/>
          </a:xfrm>
          <a:prstGeom prst="rect">
            <a:avLst/>
          </a:prstGeom>
        </p:spPr>
      </p:pic>
      <p:pic>
        <p:nvPicPr>
          <p:cNvPr id="28" name="Picture 27" descr="Shape, rectangle&#10;&#10;AI-generated content may be incorrect.">
            <a:extLst>
              <a:ext uri="{FF2B5EF4-FFF2-40B4-BE49-F238E27FC236}">
                <a16:creationId xmlns:a16="http://schemas.microsoft.com/office/drawing/2014/main" id="{9D8A9EF4-146B-C5AE-33BD-3F33CABCB717}"/>
              </a:ext>
            </a:extLst>
          </p:cNvPr>
          <p:cNvPicPr>
            <a:picLocks noChangeAspect="1"/>
          </p:cNvPicPr>
          <p:nvPr/>
        </p:nvPicPr>
        <p:blipFill>
          <a:blip r:embed="rId12"/>
          <a:stretch>
            <a:fillRect/>
          </a:stretch>
        </p:blipFill>
        <p:spPr>
          <a:xfrm>
            <a:off x="3801965" y="4617541"/>
            <a:ext cx="3696216" cy="666843"/>
          </a:xfrm>
          <a:prstGeom prst="rect">
            <a:avLst/>
          </a:prstGeom>
        </p:spPr>
      </p:pic>
      <p:pic>
        <p:nvPicPr>
          <p:cNvPr id="29" name="Picture 28" descr="Graphical user interface, text, application&#10;&#10;AI-generated content may be incorrect.">
            <a:extLst>
              <a:ext uri="{FF2B5EF4-FFF2-40B4-BE49-F238E27FC236}">
                <a16:creationId xmlns:a16="http://schemas.microsoft.com/office/drawing/2014/main" id="{E37E740E-62A6-EA71-8153-68E5081775FB}"/>
              </a:ext>
            </a:extLst>
          </p:cNvPr>
          <p:cNvPicPr>
            <a:picLocks noChangeAspect="1"/>
          </p:cNvPicPr>
          <p:nvPr/>
        </p:nvPicPr>
        <p:blipFill>
          <a:blip r:embed="rId13"/>
          <a:stretch>
            <a:fillRect/>
          </a:stretch>
        </p:blipFill>
        <p:spPr>
          <a:xfrm>
            <a:off x="7314767" y="3788420"/>
            <a:ext cx="2305372" cy="638264"/>
          </a:xfrm>
          <a:prstGeom prst="rect">
            <a:avLst/>
          </a:prstGeom>
        </p:spPr>
      </p:pic>
      <p:pic>
        <p:nvPicPr>
          <p:cNvPr id="31" name="Picture 30">
            <a:extLst>
              <a:ext uri="{FF2B5EF4-FFF2-40B4-BE49-F238E27FC236}">
                <a16:creationId xmlns:a16="http://schemas.microsoft.com/office/drawing/2014/main" id="{FA3C5456-2F13-D4B0-C214-C539B6CB92BB}"/>
              </a:ext>
            </a:extLst>
          </p:cNvPr>
          <p:cNvPicPr>
            <a:picLocks noChangeAspect="1"/>
          </p:cNvPicPr>
          <p:nvPr/>
        </p:nvPicPr>
        <p:blipFill>
          <a:blip r:embed="rId14"/>
          <a:stretch>
            <a:fillRect/>
          </a:stretch>
        </p:blipFill>
        <p:spPr>
          <a:xfrm>
            <a:off x="7778779" y="4776028"/>
            <a:ext cx="1924040" cy="638264"/>
          </a:xfrm>
          <a:prstGeom prst="rect">
            <a:avLst/>
          </a:prstGeom>
        </p:spPr>
      </p:pic>
      <p:pic>
        <p:nvPicPr>
          <p:cNvPr id="32" name="Picture 31" descr="Text&#10;&#10;AI-generated content may be incorrect.">
            <a:extLst>
              <a:ext uri="{FF2B5EF4-FFF2-40B4-BE49-F238E27FC236}">
                <a16:creationId xmlns:a16="http://schemas.microsoft.com/office/drawing/2014/main" id="{6E0C81EE-CEEF-135C-448F-33FD25527B1F}"/>
              </a:ext>
            </a:extLst>
          </p:cNvPr>
          <p:cNvPicPr>
            <a:picLocks noChangeAspect="1"/>
          </p:cNvPicPr>
          <p:nvPr/>
        </p:nvPicPr>
        <p:blipFill>
          <a:blip r:embed="rId15"/>
          <a:stretch>
            <a:fillRect/>
          </a:stretch>
        </p:blipFill>
        <p:spPr>
          <a:xfrm>
            <a:off x="1191596" y="4144579"/>
            <a:ext cx="2038634" cy="531818"/>
          </a:xfrm>
          <a:prstGeom prst="rect">
            <a:avLst/>
          </a:prstGeom>
        </p:spPr>
      </p:pic>
      <p:pic>
        <p:nvPicPr>
          <p:cNvPr id="33" name="Picture 32" descr="Text&#10;&#10;AI-generated content may be incorrect.">
            <a:extLst>
              <a:ext uri="{FF2B5EF4-FFF2-40B4-BE49-F238E27FC236}">
                <a16:creationId xmlns:a16="http://schemas.microsoft.com/office/drawing/2014/main" id="{A039EE8B-D2AE-3657-4626-058D5B2F2B04}"/>
              </a:ext>
            </a:extLst>
          </p:cNvPr>
          <p:cNvPicPr>
            <a:picLocks noChangeAspect="1"/>
          </p:cNvPicPr>
          <p:nvPr/>
        </p:nvPicPr>
        <p:blipFill>
          <a:blip r:embed="rId16"/>
          <a:stretch>
            <a:fillRect/>
          </a:stretch>
        </p:blipFill>
        <p:spPr>
          <a:xfrm>
            <a:off x="1315145" y="4726158"/>
            <a:ext cx="1712058" cy="626819"/>
          </a:xfrm>
          <a:prstGeom prst="rect">
            <a:avLst/>
          </a:prstGeom>
        </p:spPr>
      </p:pic>
      <p:pic>
        <p:nvPicPr>
          <p:cNvPr id="36" name="Picture 35">
            <a:extLst>
              <a:ext uri="{FF2B5EF4-FFF2-40B4-BE49-F238E27FC236}">
                <a16:creationId xmlns:a16="http://schemas.microsoft.com/office/drawing/2014/main" id="{AF63E154-8A3A-BC59-DD63-928B5B2A56F0}"/>
              </a:ext>
            </a:extLst>
          </p:cNvPr>
          <p:cNvPicPr>
            <a:picLocks noChangeAspect="1"/>
          </p:cNvPicPr>
          <p:nvPr/>
        </p:nvPicPr>
        <p:blipFill>
          <a:blip r:embed="rId17"/>
          <a:srcRect l="8519" t="37441" r="62445"/>
          <a:stretch/>
        </p:blipFill>
        <p:spPr>
          <a:xfrm>
            <a:off x="9851800" y="3792821"/>
            <a:ext cx="1980513" cy="452926"/>
          </a:xfrm>
          <a:prstGeom prst="rect">
            <a:avLst/>
          </a:prstGeom>
        </p:spPr>
      </p:pic>
      <p:pic>
        <p:nvPicPr>
          <p:cNvPr id="37" name="Picture 36">
            <a:extLst>
              <a:ext uri="{FF2B5EF4-FFF2-40B4-BE49-F238E27FC236}">
                <a16:creationId xmlns:a16="http://schemas.microsoft.com/office/drawing/2014/main" id="{FDBE0832-BE00-BFCE-7F74-0860C692604F}"/>
              </a:ext>
            </a:extLst>
          </p:cNvPr>
          <p:cNvPicPr>
            <a:picLocks noChangeAspect="1"/>
          </p:cNvPicPr>
          <p:nvPr/>
        </p:nvPicPr>
        <p:blipFill>
          <a:blip r:embed="rId18"/>
          <a:stretch>
            <a:fillRect/>
          </a:stretch>
        </p:blipFill>
        <p:spPr>
          <a:xfrm>
            <a:off x="5038447" y="6264190"/>
            <a:ext cx="2772162" cy="428685"/>
          </a:xfrm>
          <a:prstGeom prst="rect">
            <a:avLst/>
          </a:prstGeom>
        </p:spPr>
      </p:pic>
      <p:pic>
        <p:nvPicPr>
          <p:cNvPr id="39" name="Picture 38">
            <a:extLst>
              <a:ext uri="{FF2B5EF4-FFF2-40B4-BE49-F238E27FC236}">
                <a16:creationId xmlns:a16="http://schemas.microsoft.com/office/drawing/2014/main" id="{798E4750-D900-1C76-7D98-31F09CBC418D}"/>
              </a:ext>
            </a:extLst>
          </p:cNvPr>
          <p:cNvPicPr>
            <a:picLocks noChangeAspect="1"/>
          </p:cNvPicPr>
          <p:nvPr/>
        </p:nvPicPr>
        <p:blipFill>
          <a:blip r:embed="rId19"/>
          <a:srcRect r="71321" b="8041"/>
          <a:stretch/>
        </p:blipFill>
        <p:spPr>
          <a:xfrm>
            <a:off x="2109638" y="5364415"/>
            <a:ext cx="2928809" cy="394217"/>
          </a:xfrm>
          <a:prstGeom prst="rect">
            <a:avLst/>
          </a:prstGeom>
        </p:spPr>
      </p:pic>
      <p:pic>
        <p:nvPicPr>
          <p:cNvPr id="40" name="Picture 39">
            <a:extLst>
              <a:ext uri="{FF2B5EF4-FFF2-40B4-BE49-F238E27FC236}">
                <a16:creationId xmlns:a16="http://schemas.microsoft.com/office/drawing/2014/main" id="{C18773D9-8CBA-9859-3550-BBEF4DA0A3F7}"/>
              </a:ext>
            </a:extLst>
          </p:cNvPr>
          <p:cNvPicPr>
            <a:picLocks noChangeAspect="1"/>
          </p:cNvPicPr>
          <p:nvPr/>
        </p:nvPicPr>
        <p:blipFill>
          <a:blip r:embed="rId19"/>
          <a:srcRect l="30398" r="45544" b="8040"/>
          <a:stretch/>
        </p:blipFill>
        <p:spPr>
          <a:xfrm>
            <a:off x="317735" y="3539650"/>
            <a:ext cx="2456873" cy="394217"/>
          </a:xfrm>
          <a:prstGeom prst="rect">
            <a:avLst/>
          </a:prstGeom>
        </p:spPr>
      </p:pic>
      <p:pic>
        <p:nvPicPr>
          <p:cNvPr id="41" name="Picture 40">
            <a:extLst>
              <a:ext uri="{FF2B5EF4-FFF2-40B4-BE49-F238E27FC236}">
                <a16:creationId xmlns:a16="http://schemas.microsoft.com/office/drawing/2014/main" id="{9C07DA4B-A344-14FF-C8BB-32B9DAA78D06}"/>
              </a:ext>
            </a:extLst>
          </p:cNvPr>
          <p:cNvPicPr>
            <a:picLocks noChangeAspect="1"/>
          </p:cNvPicPr>
          <p:nvPr/>
        </p:nvPicPr>
        <p:blipFill>
          <a:blip r:embed="rId19"/>
          <a:srcRect l="56175" r="21485"/>
          <a:stretch/>
        </p:blipFill>
        <p:spPr>
          <a:xfrm>
            <a:off x="5804886" y="1503682"/>
            <a:ext cx="2281381" cy="428685"/>
          </a:xfrm>
          <a:prstGeom prst="rect">
            <a:avLst/>
          </a:prstGeom>
        </p:spPr>
      </p:pic>
      <p:pic>
        <p:nvPicPr>
          <p:cNvPr id="42" name="Picture 41">
            <a:extLst>
              <a:ext uri="{FF2B5EF4-FFF2-40B4-BE49-F238E27FC236}">
                <a16:creationId xmlns:a16="http://schemas.microsoft.com/office/drawing/2014/main" id="{02231723-C060-4D88-F282-D41339BD4F35}"/>
              </a:ext>
            </a:extLst>
          </p:cNvPr>
          <p:cNvPicPr>
            <a:picLocks noChangeAspect="1"/>
          </p:cNvPicPr>
          <p:nvPr/>
        </p:nvPicPr>
        <p:blipFill>
          <a:blip r:embed="rId19"/>
          <a:srcRect l="80142" t="-2713" b="7620"/>
          <a:stretch/>
        </p:blipFill>
        <p:spPr>
          <a:xfrm>
            <a:off x="3748177" y="1533149"/>
            <a:ext cx="2027926" cy="407646"/>
          </a:xfrm>
          <a:prstGeom prst="rect">
            <a:avLst/>
          </a:prstGeom>
        </p:spPr>
      </p:pic>
      <p:pic>
        <p:nvPicPr>
          <p:cNvPr id="43" name="Picture 42">
            <a:extLst>
              <a:ext uri="{FF2B5EF4-FFF2-40B4-BE49-F238E27FC236}">
                <a16:creationId xmlns:a16="http://schemas.microsoft.com/office/drawing/2014/main" id="{23646189-F8CC-E779-4ED5-5503613379C5}"/>
              </a:ext>
            </a:extLst>
          </p:cNvPr>
          <p:cNvPicPr>
            <a:picLocks noChangeAspect="1"/>
          </p:cNvPicPr>
          <p:nvPr/>
        </p:nvPicPr>
        <p:blipFill>
          <a:blip r:embed="rId5"/>
          <a:srcRect t="4430" r="61739" b="10201"/>
          <a:stretch/>
        </p:blipFill>
        <p:spPr>
          <a:xfrm>
            <a:off x="2044562" y="2018257"/>
            <a:ext cx="1771429" cy="382225"/>
          </a:xfrm>
          <a:prstGeom prst="rect">
            <a:avLst/>
          </a:prstGeom>
        </p:spPr>
      </p:pic>
      <p:pic>
        <p:nvPicPr>
          <p:cNvPr id="45" name="Picture 44">
            <a:extLst>
              <a:ext uri="{FF2B5EF4-FFF2-40B4-BE49-F238E27FC236}">
                <a16:creationId xmlns:a16="http://schemas.microsoft.com/office/drawing/2014/main" id="{687E40DD-8C84-7A31-D22B-AB80D2E2670E}"/>
              </a:ext>
            </a:extLst>
          </p:cNvPr>
          <p:cNvPicPr>
            <a:picLocks noChangeAspect="1"/>
          </p:cNvPicPr>
          <p:nvPr/>
        </p:nvPicPr>
        <p:blipFill>
          <a:blip r:embed="rId20"/>
          <a:srcRect l="602" t="13081" r="66685" b="22143"/>
          <a:stretch/>
        </p:blipFill>
        <p:spPr>
          <a:xfrm>
            <a:off x="8255442" y="2494404"/>
            <a:ext cx="2586614" cy="305203"/>
          </a:xfrm>
          <a:prstGeom prst="rect">
            <a:avLst/>
          </a:prstGeom>
        </p:spPr>
      </p:pic>
      <p:pic>
        <p:nvPicPr>
          <p:cNvPr id="46" name="Picture 45">
            <a:extLst>
              <a:ext uri="{FF2B5EF4-FFF2-40B4-BE49-F238E27FC236}">
                <a16:creationId xmlns:a16="http://schemas.microsoft.com/office/drawing/2014/main" id="{CB40E612-0782-803D-3C3A-3E19AB210559}"/>
              </a:ext>
            </a:extLst>
          </p:cNvPr>
          <p:cNvPicPr>
            <a:picLocks noChangeAspect="1"/>
          </p:cNvPicPr>
          <p:nvPr/>
        </p:nvPicPr>
        <p:blipFill>
          <a:blip r:embed="rId17"/>
          <a:srcRect l="39414" t="40022" r="31036" b="1668"/>
          <a:stretch/>
        </p:blipFill>
        <p:spPr>
          <a:xfrm>
            <a:off x="8544497" y="2105285"/>
            <a:ext cx="1743233" cy="365125"/>
          </a:xfrm>
          <a:prstGeom prst="rect">
            <a:avLst/>
          </a:prstGeom>
        </p:spPr>
      </p:pic>
      <p:pic>
        <p:nvPicPr>
          <p:cNvPr id="47" name="Picture 46">
            <a:extLst>
              <a:ext uri="{FF2B5EF4-FFF2-40B4-BE49-F238E27FC236}">
                <a16:creationId xmlns:a16="http://schemas.microsoft.com/office/drawing/2014/main" id="{B787D4AC-BEEE-54B8-3425-1E060C1A3CDB}"/>
              </a:ext>
            </a:extLst>
          </p:cNvPr>
          <p:cNvPicPr>
            <a:picLocks noChangeAspect="1"/>
          </p:cNvPicPr>
          <p:nvPr/>
        </p:nvPicPr>
        <p:blipFill>
          <a:blip r:embed="rId21"/>
          <a:stretch>
            <a:fillRect/>
          </a:stretch>
        </p:blipFill>
        <p:spPr>
          <a:xfrm>
            <a:off x="7894602" y="4406066"/>
            <a:ext cx="2638793" cy="390580"/>
          </a:xfrm>
          <a:prstGeom prst="rect">
            <a:avLst/>
          </a:prstGeom>
        </p:spPr>
      </p:pic>
      <p:pic>
        <p:nvPicPr>
          <p:cNvPr id="48" name="Picture 47">
            <a:extLst>
              <a:ext uri="{FF2B5EF4-FFF2-40B4-BE49-F238E27FC236}">
                <a16:creationId xmlns:a16="http://schemas.microsoft.com/office/drawing/2014/main" id="{DC31DED6-D833-97A2-0905-6D86F79E5578}"/>
              </a:ext>
            </a:extLst>
          </p:cNvPr>
          <p:cNvPicPr>
            <a:picLocks noChangeAspect="1"/>
          </p:cNvPicPr>
          <p:nvPr/>
        </p:nvPicPr>
        <p:blipFill>
          <a:blip r:embed="rId22"/>
          <a:stretch>
            <a:fillRect/>
          </a:stretch>
        </p:blipFill>
        <p:spPr>
          <a:xfrm>
            <a:off x="7341545" y="5542743"/>
            <a:ext cx="3031805" cy="380135"/>
          </a:xfrm>
          <a:prstGeom prst="rect">
            <a:avLst/>
          </a:prstGeom>
        </p:spPr>
      </p:pic>
      <p:pic>
        <p:nvPicPr>
          <p:cNvPr id="49" name="Picture 48">
            <a:extLst>
              <a:ext uri="{FF2B5EF4-FFF2-40B4-BE49-F238E27FC236}">
                <a16:creationId xmlns:a16="http://schemas.microsoft.com/office/drawing/2014/main" id="{55DE1802-C58F-6339-D2A8-1AD538067C89}"/>
              </a:ext>
            </a:extLst>
          </p:cNvPr>
          <p:cNvPicPr>
            <a:picLocks noChangeAspect="1"/>
          </p:cNvPicPr>
          <p:nvPr/>
        </p:nvPicPr>
        <p:blipFill>
          <a:blip r:embed="rId23"/>
          <a:stretch>
            <a:fillRect/>
          </a:stretch>
        </p:blipFill>
        <p:spPr>
          <a:xfrm>
            <a:off x="2357961" y="5863177"/>
            <a:ext cx="4477375" cy="362001"/>
          </a:xfrm>
          <a:prstGeom prst="rect">
            <a:avLst/>
          </a:prstGeom>
        </p:spPr>
      </p:pic>
      <p:pic>
        <p:nvPicPr>
          <p:cNvPr id="54" name="Picture 53" descr="Text&#10;&#10;AI-generated content may be incorrect.">
            <a:extLst>
              <a:ext uri="{FF2B5EF4-FFF2-40B4-BE49-F238E27FC236}">
                <a16:creationId xmlns:a16="http://schemas.microsoft.com/office/drawing/2014/main" id="{585CCE6B-14E9-9BA5-181E-8E1BFB6C6289}"/>
              </a:ext>
            </a:extLst>
          </p:cNvPr>
          <p:cNvPicPr>
            <a:picLocks noChangeAspect="1"/>
          </p:cNvPicPr>
          <p:nvPr/>
        </p:nvPicPr>
        <p:blipFill>
          <a:blip r:embed="rId24"/>
          <a:srcRect l="2951" t="14561" r="52399" b="20612"/>
          <a:stretch/>
        </p:blipFill>
        <p:spPr>
          <a:xfrm>
            <a:off x="9781205" y="4898916"/>
            <a:ext cx="1660191" cy="385468"/>
          </a:xfrm>
          <a:prstGeom prst="rect">
            <a:avLst/>
          </a:prstGeom>
        </p:spPr>
      </p:pic>
      <p:pic>
        <p:nvPicPr>
          <p:cNvPr id="55" name="Picture 54" descr="Text&#10;&#10;AI-generated content may be incorrect.">
            <a:extLst>
              <a:ext uri="{FF2B5EF4-FFF2-40B4-BE49-F238E27FC236}">
                <a16:creationId xmlns:a16="http://schemas.microsoft.com/office/drawing/2014/main" id="{1D3868E5-AB95-FE56-A29F-02C09A930884}"/>
              </a:ext>
            </a:extLst>
          </p:cNvPr>
          <p:cNvPicPr>
            <a:picLocks noChangeAspect="1"/>
          </p:cNvPicPr>
          <p:nvPr/>
        </p:nvPicPr>
        <p:blipFill>
          <a:blip r:embed="rId24"/>
          <a:srcRect l="50244" t="19093" r="1729" b="20909"/>
          <a:stretch/>
        </p:blipFill>
        <p:spPr>
          <a:xfrm>
            <a:off x="9267431" y="3054759"/>
            <a:ext cx="1684610" cy="336555"/>
          </a:xfrm>
          <a:prstGeom prst="rect">
            <a:avLst/>
          </a:prstGeom>
        </p:spPr>
      </p:pic>
      <p:pic>
        <p:nvPicPr>
          <p:cNvPr id="56" name="Picture 55">
            <a:extLst>
              <a:ext uri="{FF2B5EF4-FFF2-40B4-BE49-F238E27FC236}">
                <a16:creationId xmlns:a16="http://schemas.microsoft.com/office/drawing/2014/main" id="{3E8ADC24-9023-099B-35FF-E43ABDEC45C4}"/>
              </a:ext>
            </a:extLst>
          </p:cNvPr>
          <p:cNvPicPr>
            <a:picLocks noChangeAspect="1"/>
          </p:cNvPicPr>
          <p:nvPr/>
        </p:nvPicPr>
        <p:blipFill>
          <a:blip r:embed="rId3"/>
          <a:stretch>
            <a:fillRect/>
          </a:stretch>
        </p:blipFill>
        <p:spPr>
          <a:xfrm>
            <a:off x="9252501" y="3409133"/>
            <a:ext cx="2514889" cy="299128"/>
          </a:xfrm>
          <a:prstGeom prst="rect">
            <a:avLst/>
          </a:prstGeom>
        </p:spPr>
      </p:pic>
      <p:pic>
        <p:nvPicPr>
          <p:cNvPr id="57" name="Picture 56">
            <a:extLst>
              <a:ext uri="{FF2B5EF4-FFF2-40B4-BE49-F238E27FC236}">
                <a16:creationId xmlns:a16="http://schemas.microsoft.com/office/drawing/2014/main" id="{88E7F3C5-FA99-761E-AC9B-668FD892CA96}"/>
              </a:ext>
            </a:extLst>
          </p:cNvPr>
          <p:cNvPicPr>
            <a:picLocks noChangeAspect="1"/>
          </p:cNvPicPr>
          <p:nvPr/>
        </p:nvPicPr>
        <p:blipFill>
          <a:blip r:embed="rId25"/>
          <a:stretch>
            <a:fillRect/>
          </a:stretch>
        </p:blipFill>
        <p:spPr>
          <a:xfrm>
            <a:off x="7517311" y="5955483"/>
            <a:ext cx="2200582" cy="295316"/>
          </a:xfrm>
          <a:prstGeom prst="rect">
            <a:avLst/>
          </a:prstGeom>
        </p:spPr>
      </p:pic>
      <p:sp>
        <p:nvSpPr>
          <p:cNvPr id="58" name="TextBox 57">
            <a:extLst>
              <a:ext uri="{FF2B5EF4-FFF2-40B4-BE49-F238E27FC236}">
                <a16:creationId xmlns:a16="http://schemas.microsoft.com/office/drawing/2014/main" id="{5586BB3F-AD23-CC88-C6DF-369A8644F758}"/>
              </a:ext>
            </a:extLst>
          </p:cNvPr>
          <p:cNvSpPr txBox="1"/>
          <p:nvPr/>
        </p:nvSpPr>
        <p:spPr>
          <a:xfrm>
            <a:off x="7689166" y="1013641"/>
            <a:ext cx="4027306" cy="307777"/>
          </a:xfrm>
          <a:prstGeom prst="rect">
            <a:avLst/>
          </a:prstGeom>
          <a:noFill/>
        </p:spPr>
        <p:txBody>
          <a:bodyPr wrap="square" rtlCol="0">
            <a:spAutoFit/>
          </a:bodyPr>
          <a:lstStyle/>
          <a:p>
            <a:r>
              <a:rPr lang="en-US" sz="1400" dirty="0"/>
              <a:t>These buttons are designed with text and icons. </a:t>
            </a:r>
          </a:p>
        </p:txBody>
      </p:sp>
      <p:cxnSp>
        <p:nvCxnSpPr>
          <p:cNvPr id="59" name="Straight Arrow Connector 58">
            <a:extLst>
              <a:ext uri="{FF2B5EF4-FFF2-40B4-BE49-F238E27FC236}">
                <a16:creationId xmlns:a16="http://schemas.microsoft.com/office/drawing/2014/main" id="{192D1EFF-3CDC-4085-6666-2664CDD03904}"/>
              </a:ext>
            </a:extLst>
          </p:cNvPr>
          <p:cNvCxnSpPr>
            <a:cxnSpLocks/>
          </p:cNvCxnSpPr>
          <p:nvPr/>
        </p:nvCxnSpPr>
        <p:spPr>
          <a:xfrm flipH="1">
            <a:off x="10123606" y="1248307"/>
            <a:ext cx="667591" cy="62194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229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577662" y="773262"/>
            <a:ext cx="11185787" cy="638265"/>
          </a:xfrm>
        </p:spPr>
        <p:txBody>
          <a:bodyPr/>
          <a:lstStyle/>
          <a:p>
            <a:r>
              <a:rPr lang="en-US" dirty="0"/>
              <a:t>Navbar UI Recommendation(s) – Top Main Menu</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80</a:t>
            </a:fld>
            <a:endParaRPr lang="en-US" dirty="0"/>
          </a:p>
        </p:txBody>
      </p:sp>
      <p:sp>
        <p:nvSpPr>
          <p:cNvPr id="3" name="TextBox 2">
            <a:extLst>
              <a:ext uri="{FF2B5EF4-FFF2-40B4-BE49-F238E27FC236}">
                <a16:creationId xmlns:a16="http://schemas.microsoft.com/office/drawing/2014/main" id="{8AFE430A-2A81-AF82-2012-587B86CF4B00}"/>
              </a:ext>
            </a:extLst>
          </p:cNvPr>
          <p:cNvSpPr txBox="1"/>
          <p:nvPr/>
        </p:nvSpPr>
        <p:spPr>
          <a:xfrm>
            <a:off x="948906" y="2242868"/>
            <a:ext cx="9005977" cy="369332"/>
          </a:xfrm>
          <a:prstGeom prst="rect">
            <a:avLst/>
          </a:prstGeom>
          <a:noFill/>
        </p:spPr>
        <p:txBody>
          <a:bodyPr wrap="square" rtlCol="0">
            <a:spAutoFit/>
          </a:bodyPr>
          <a:lstStyle/>
          <a:p>
            <a:r>
              <a:rPr lang="en-US" dirty="0">
                <a:hlinkClick r:id="rId3"/>
              </a:rPr>
              <a:t>Main Menu Navigation</a:t>
            </a:r>
            <a:endParaRPr lang="en-US" dirty="0"/>
          </a:p>
        </p:txBody>
      </p:sp>
    </p:spTree>
    <p:extLst>
      <p:ext uri="{BB962C8B-B14F-4D97-AF65-F5344CB8AC3E}">
        <p14:creationId xmlns:p14="http://schemas.microsoft.com/office/powerpoint/2010/main" val="3245643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577662" y="773262"/>
            <a:ext cx="11185787" cy="638265"/>
          </a:xfrm>
        </p:spPr>
        <p:txBody>
          <a:bodyPr/>
          <a:lstStyle/>
          <a:p>
            <a:r>
              <a:rPr lang="en-US" dirty="0"/>
              <a:t>Navbar UI Recommendation(s) – Test Tracking Menu</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81</a:t>
            </a:fld>
            <a:endParaRPr lang="en-US" dirty="0"/>
          </a:p>
        </p:txBody>
      </p:sp>
      <p:pic>
        <p:nvPicPr>
          <p:cNvPr id="5" name="Picture 4">
            <a:extLst>
              <a:ext uri="{FF2B5EF4-FFF2-40B4-BE49-F238E27FC236}">
                <a16:creationId xmlns:a16="http://schemas.microsoft.com/office/drawing/2014/main" id="{D85B4194-F3E8-5D2E-C321-AC594A52C54E}"/>
              </a:ext>
            </a:extLst>
          </p:cNvPr>
          <p:cNvPicPr>
            <a:picLocks noChangeAspect="1"/>
          </p:cNvPicPr>
          <p:nvPr/>
        </p:nvPicPr>
        <p:blipFill>
          <a:blip r:embed="rId3"/>
          <a:stretch>
            <a:fillRect/>
          </a:stretch>
        </p:blipFill>
        <p:spPr>
          <a:xfrm>
            <a:off x="671801" y="2252889"/>
            <a:ext cx="7449590" cy="609685"/>
          </a:xfrm>
          <a:prstGeom prst="rect">
            <a:avLst/>
          </a:prstGeom>
        </p:spPr>
      </p:pic>
      <p:cxnSp>
        <p:nvCxnSpPr>
          <p:cNvPr id="3" name="Straight Arrow Connector 2">
            <a:extLst>
              <a:ext uri="{FF2B5EF4-FFF2-40B4-BE49-F238E27FC236}">
                <a16:creationId xmlns:a16="http://schemas.microsoft.com/office/drawing/2014/main" id="{64D8F97C-6552-0F53-B46D-2A2ACBA79D8F}"/>
              </a:ext>
            </a:extLst>
          </p:cNvPr>
          <p:cNvCxnSpPr>
            <a:cxnSpLocks/>
          </p:cNvCxnSpPr>
          <p:nvPr/>
        </p:nvCxnSpPr>
        <p:spPr>
          <a:xfrm flipV="1">
            <a:off x="4724746" y="2862574"/>
            <a:ext cx="0" cy="924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4995B4-E5C2-2EA7-9572-D580F467189E}"/>
              </a:ext>
            </a:extLst>
          </p:cNvPr>
          <p:cNvSpPr txBox="1"/>
          <p:nvPr/>
        </p:nvSpPr>
        <p:spPr>
          <a:xfrm>
            <a:off x="4153236" y="3737792"/>
            <a:ext cx="1143020" cy="461665"/>
          </a:xfrm>
          <a:prstGeom prst="rect">
            <a:avLst/>
          </a:prstGeom>
          <a:noFill/>
        </p:spPr>
        <p:txBody>
          <a:bodyPr wrap="square">
            <a:spAutoFit/>
          </a:bodyPr>
          <a:lstStyle/>
          <a:p>
            <a:r>
              <a:rPr lang="en-US" sz="1200" dirty="0"/>
              <a:t>width: 636px;</a:t>
            </a:r>
          </a:p>
          <a:p>
            <a:r>
              <a:rPr lang="en-US" sz="1200" dirty="0"/>
              <a:t>height: 53px;</a:t>
            </a:r>
          </a:p>
        </p:txBody>
      </p:sp>
      <p:cxnSp>
        <p:nvCxnSpPr>
          <p:cNvPr id="8" name="Straight Arrow Connector 7">
            <a:extLst>
              <a:ext uri="{FF2B5EF4-FFF2-40B4-BE49-F238E27FC236}">
                <a16:creationId xmlns:a16="http://schemas.microsoft.com/office/drawing/2014/main" id="{8BC55022-2463-CEC1-5DF2-7D614BDBCDED}"/>
              </a:ext>
            </a:extLst>
          </p:cNvPr>
          <p:cNvCxnSpPr>
            <a:cxnSpLocks/>
          </p:cNvCxnSpPr>
          <p:nvPr/>
        </p:nvCxnSpPr>
        <p:spPr>
          <a:xfrm flipV="1">
            <a:off x="1504218" y="2794302"/>
            <a:ext cx="0" cy="924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062291-FA57-1F51-00E0-6C41E5FC6FBB}"/>
              </a:ext>
            </a:extLst>
          </p:cNvPr>
          <p:cNvSpPr txBox="1"/>
          <p:nvPr/>
        </p:nvSpPr>
        <p:spPr>
          <a:xfrm>
            <a:off x="132965" y="3683000"/>
            <a:ext cx="3779819" cy="276999"/>
          </a:xfrm>
          <a:prstGeom prst="rect">
            <a:avLst/>
          </a:prstGeom>
          <a:noFill/>
        </p:spPr>
        <p:txBody>
          <a:bodyPr wrap="square">
            <a:spAutoFit/>
          </a:bodyPr>
          <a:lstStyle/>
          <a:p>
            <a:r>
              <a:rPr lang="en-US" sz="1200" dirty="0"/>
              <a:t>box-shadow: 0 4px 4.4px -1px </a:t>
            </a:r>
            <a:r>
              <a:rPr lang="en-US" sz="1200" dirty="0" err="1"/>
              <a:t>rgba</a:t>
            </a:r>
            <a:r>
              <a:rPr lang="en-US" sz="1200" dirty="0"/>
              <a:t>(0, 0, 0, 0.25) inset;</a:t>
            </a:r>
          </a:p>
        </p:txBody>
      </p:sp>
    </p:spTree>
    <p:extLst>
      <p:ext uri="{BB962C8B-B14F-4D97-AF65-F5344CB8AC3E}">
        <p14:creationId xmlns:p14="http://schemas.microsoft.com/office/powerpoint/2010/main" val="6848392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577662" y="773262"/>
            <a:ext cx="11185787" cy="638265"/>
          </a:xfrm>
        </p:spPr>
        <p:txBody>
          <a:bodyPr/>
          <a:lstStyle/>
          <a:p>
            <a:r>
              <a:rPr lang="en-US" dirty="0"/>
              <a:t>Link to </a:t>
            </a:r>
            <a:r>
              <a:rPr lang="en-US" dirty="0" err="1"/>
              <a:t>figma</a:t>
            </a:r>
            <a:r>
              <a:rPr lang="en-US" dirty="0"/>
              <a:t> file</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82</a:t>
            </a:fld>
            <a:endParaRPr lang="en-US" dirty="0"/>
          </a:p>
        </p:txBody>
      </p:sp>
      <p:sp>
        <p:nvSpPr>
          <p:cNvPr id="3" name="TextBox 2">
            <a:extLst>
              <a:ext uri="{FF2B5EF4-FFF2-40B4-BE49-F238E27FC236}">
                <a16:creationId xmlns:a16="http://schemas.microsoft.com/office/drawing/2014/main" id="{AF3111BE-2D90-B2AF-65B2-678DFAAE5E1A}"/>
              </a:ext>
            </a:extLst>
          </p:cNvPr>
          <p:cNvSpPr txBox="1"/>
          <p:nvPr/>
        </p:nvSpPr>
        <p:spPr>
          <a:xfrm>
            <a:off x="741872" y="2122098"/>
            <a:ext cx="9782354" cy="369332"/>
          </a:xfrm>
          <a:prstGeom prst="rect">
            <a:avLst/>
          </a:prstGeom>
          <a:noFill/>
        </p:spPr>
        <p:txBody>
          <a:bodyPr wrap="square" rtlCol="0">
            <a:spAutoFit/>
          </a:bodyPr>
          <a:lstStyle/>
          <a:p>
            <a:r>
              <a:rPr lang="en-US" dirty="0">
                <a:hlinkClick r:id="rId3"/>
              </a:rPr>
              <a:t>UI Recommendations Figma File</a:t>
            </a:r>
            <a:endParaRPr lang="en-US" dirty="0"/>
          </a:p>
        </p:txBody>
      </p:sp>
    </p:spTree>
    <p:extLst>
      <p:ext uri="{BB962C8B-B14F-4D97-AF65-F5344CB8AC3E}">
        <p14:creationId xmlns:p14="http://schemas.microsoft.com/office/powerpoint/2010/main" val="73966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858420" y="680418"/>
            <a:ext cx="10742337" cy="510200"/>
          </a:xfrm>
        </p:spPr>
        <p:txBody>
          <a:bodyPr>
            <a:normAutofit/>
          </a:bodyPr>
          <a:lstStyle/>
          <a:p>
            <a:r>
              <a:rPr lang="en-US" dirty="0"/>
              <a:t>Button Design Inconsistency #2 – Icons cont.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p:txBody>
          <a:bodyPr/>
          <a:lstStyle/>
          <a:p>
            <a:fld id="{A49DFD55-3C28-40EF-9E31-A92D2E4017FF}" type="slidenum">
              <a:rPr lang="en-US" smtClean="0"/>
              <a:pPr/>
              <a:t>9</a:t>
            </a:fld>
            <a:endParaRPr lang="en-US" dirty="0"/>
          </a:p>
        </p:txBody>
      </p:sp>
      <p:pic>
        <p:nvPicPr>
          <p:cNvPr id="6" name="Picture 5">
            <a:extLst>
              <a:ext uri="{FF2B5EF4-FFF2-40B4-BE49-F238E27FC236}">
                <a16:creationId xmlns:a16="http://schemas.microsoft.com/office/drawing/2014/main" id="{76F8DB6D-03D7-9AA3-F894-B8F82EA68114}"/>
              </a:ext>
            </a:extLst>
          </p:cNvPr>
          <p:cNvPicPr>
            <a:picLocks noChangeAspect="1"/>
          </p:cNvPicPr>
          <p:nvPr/>
        </p:nvPicPr>
        <p:blipFill>
          <a:blip r:embed="rId3"/>
          <a:srcRect t="10651" b="7845"/>
          <a:stretch/>
        </p:blipFill>
        <p:spPr>
          <a:xfrm>
            <a:off x="6760171" y="2115176"/>
            <a:ext cx="1049402" cy="351285"/>
          </a:xfrm>
          <a:prstGeom prst="rect">
            <a:avLst/>
          </a:prstGeom>
        </p:spPr>
      </p:pic>
      <p:pic>
        <p:nvPicPr>
          <p:cNvPr id="7" name="Picture 6">
            <a:extLst>
              <a:ext uri="{FF2B5EF4-FFF2-40B4-BE49-F238E27FC236}">
                <a16:creationId xmlns:a16="http://schemas.microsoft.com/office/drawing/2014/main" id="{A5C9D456-F9AA-173A-4519-171C1E769D56}"/>
              </a:ext>
            </a:extLst>
          </p:cNvPr>
          <p:cNvPicPr>
            <a:picLocks noChangeAspect="1"/>
          </p:cNvPicPr>
          <p:nvPr/>
        </p:nvPicPr>
        <p:blipFill>
          <a:blip r:embed="rId4"/>
          <a:stretch>
            <a:fillRect/>
          </a:stretch>
        </p:blipFill>
        <p:spPr>
          <a:xfrm>
            <a:off x="6705814" y="3184416"/>
            <a:ext cx="1049402" cy="385101"/>
          </a:xfrm>
          <a:prstGeom prst="rect">
            <a:avLst/>
          </a:prstGeom>
        </p:spPr>
      </p:pic>
      <p:pic>
        <p:nvPicPr>
          <p:cNvPr id="8" name="Picture 7">
            <a:extLst>
              <a:ext uri="{FF2B5EF4-FFF2-40B4-BE49-F238E27FC236}">
                <a16:creationId xmlns:a16="http://schemas.microsoft.com/office/drawing/2014/main" id="{28EC61F4-E594-626E-38D9-4DC748E1BF10}"/>
              </a:ext>
            </a:extLst>
          </p:cNvPr>
          <p:cNvPicPr>
            <a:picLocks noChangeAspect="1"/>
          </p:cNvPicPr>
          <p:nvPr/>
        </p:nvPicPr>
        <p:blipFill>
          <a:blip r:embed="rId5"/>
          <a:srcRect t="8125"/>
          <a:stretch/>
        </p:blipFill>
        <p:spPr>
          <a:xfrm>
            <a:off x="5557762" y="2159135"/>
            <a:ext cx="1076475" cy="385101"/>
          </a:xfrm>
          <a:prstGeom prst="rect">
            <a:avLst/>
          </a:prstGeom>
        </p:spPr>
      </p:pic>
      <p:sp>
        <p:nvSpPr>
          <p:cNvPr id="9" name="Oval 8">
            <a:extLst>
              <a:ext uri="{FF2B5EF4-FFF2-40B4-BE49-F238E27FC236}">
                <a16:creationId xmlns:a16="http://schemas.microsoft.com/office/drawing/2014/main" id="{1FCE6DF9-85C2-AC13-BFAF-F33E1A75FD21}"/>
              </a:ext>
            </a:extLst>
          </p:cNvPr>
          <p:cNvSpPr/>
          <p:nvPr/>
        </p:nvSpPr>
        <p:spPr>
          <a:xfrm>
            <a:off x="4261450" y="1698401"/>
            <a:ext cx="5598538" cy="35205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31B7607-D28E-7DF4-4835-2D6D5A47A4D4}"/>
              </a:ext>
            </a:extLst>
          </p:cNvPr>
          <p:cNvSpPr txBox="1"/>
          <p:nvPr/>
        </p:nvSpPr>
        <p:spPr>
          <a:xfrm>
            <a:off x="5921693" y="6150497"/>
            <a:ext cx="2425742" cy="307777"/>
          </a:xfrm>
          <a:prstGeom prst="rect">
            <a:avLst/>
          </a:prstGeom>
          <a:noFill/>
        </p:spPr>
        <p:txBody>
          <a:bodyPr wrap="square" rtlCol="0">
            <a:spAutoFit/>
          </a:bodyPr>
          <a:lstStyle/>
          <a:p>
            <a:r>
              <a:rPr lang="en-US" sz="1400" dirty="0"/>
              <a:t>These buttons have just text. </a:t>
            </a:r>
          </a:p>
        </p:txBody>
      </p:sp>
      <p:cxnSp>
        <p:nvCxnSpPr>
          <p:cNvPr id="11" name="Straight Arrow Connector 10">
            <a:extLst>
              <a:ext uri="{FF2B5EF4-FFF2-40B4-BE49-F238E27FC236}">
                <a16:creationId xmlns:a16="http://schemas.microsoft.com/office/drawing/2014/main" id="{C7E167E9-9184-32DF-A74D-2E8586261889}"/>
              </a:ext>
            </a:extLst>
          </p:cNvPr>
          <p:cNvCxnSpPr>
            <a:cxnSpLocks/>
          </p:cNvCxnSpPr>
          <p:nvPr/>
        </p:nvCxnSpPr>
        <p:spPr>
          <a:xfrm flipV="1">
            <a:off x="7230515" y="5225840"/>
            <a:ext cx="0" cy="96177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0C4786D-F735-B7C3-5A0A-D91042415E42}"/>
              </a:ext>
            </a:extLst>
          </p:cNvPr>
          <p:cNvPicPr>
            <a:picLocks noChangeAspect="1"/>
          </p:cNvPicPr>
          <p:nvPr/>
        </p:nvPicPr>
        <p:blipFill>
          <a:blip r:embed="rId6"/>
          <a:srcRect t="10167"/>
          <a:stretch/>
        </p:blipFill>
        <p:spPr>
          <a:xfrm>
            <a:off x="6809629" y="2588827"/>
            <a:ext cx="1019317" cy="385101"/>
          </a:xfrm>
          <a:prstGeom prst="rect">
            <a:avLst/>
          </a:prstGeom>
        </p:spPr>
      </p:pic>
      <p:pic>
        <p:nvPicPr>
          <p:cNvPr id="5" name="Picture 4">
            <a:extLst>
              <a:ext uri="{FF2B5EF4-FFF2-40B4-BE49-F238E27FC236}">
                <a16:creationId xmlns:a16="http://schemas.microsoft.com/office/drawing/2014/main" id="{F91C8F55-A021-F277-5DD0-273A8B390965}"/>
              </a:ext>
            </a:extLst>
          </p:cNvPr>
          <p:cNvPicPr>
            <a:picLocks noChangeAspect="1"/>
          </p:cNvPicPr>
          <p:nvPr/>
        </p:nvPicPr>
        <p:blipFill>
          <a:blip r:embed="rId7"/>
          <a:stretch>
            <a:fillRect/>
          </a:stretch>
        </p:blipFill>
        <p:spPr>
          <a:xfrm>
            <a:off x="4681368" y="2675129"/>
            <a:ext cx="1924319" cy="333422"/>
          </a:xfrm>
          <a:prstGeom prst="rect">
            <a:avLst/>
          </a:prstGeom>
        </p:spPr>
      </p:pic>
      <p:pic>
        <p:nvPicPr>
          <p:cNvPr id="12" name="Picture 11">
            <a:extLst>
              <a:ext uri="{FF2B5EF4-FFF2-40B4-BE49-F238E27FC236}">
                <a16:creationId xmlns:a16="http://schemas.microsoft.com/office/drawing/2014/main" id="{D649A0A5-B9F8-E029-4295-0F5E1038F9E1}"/>
              </a:ext>
            </a:extLst>
          </p:cNvPr>
          <p:cNvPicPr>
            <a:picLocks noChangeAspect="1"/>
          </p:cNvPicPr>
          <p:nvPr/>
        </p:nvPicPr>
        <p:blipFill>
          <a:blip r:embed="rId8"/>
          <a:stretch>
            <a:fillRect/>
          </a:stretch>
        </p:blipFill>
        <p:spPr>
          <a:xfrm>
            <a:off x="7881820" y="2796438"/>
            <a:ext cx="1638529" cy="333422"/>
          </a:xfrm>
          <a:prstGeom prst="rect">
            <a:avLst/>
          </a:prstGeom>
        </p:spPr>
      </p:pic>
      <p:pic>
        <p:nvPicPr>
          <p:cNvPr id="13" name="Picture 12">
            <a:extLst>
              <a:ext uri="{FF2B5EF4-FFF2-40B4-BE49-F238E27FC236}">
                <a16:creationId xmlns:a16="http://schemas.microsoft.com/office/drawing/2014/main" id="{0E14D0A0-EFF5-CBBC-AF26-625CD8B96BDA}"/>
              </a:ext>
            </a:extLst>
          </p:cNvPr>
          <p:cNvPicPr>
            <a:picLocks noChangeAspect="1"/>
          </p:cNvPicPr>
          <p:nvPr/>
        </p:nvPicPr>
        <p:blipFill>
          <a:blip r:embed="rId9"/>
          <a:stretch>
            <a:fillRect/>
          </a:stretch>
        </p:blipFill>
        <p:spPr>
          <a:xfrm>
            <a:off x="7995257" y="2184961"/>
            <a:ext cx="762106" cy="400106"/>
          </a:xfrm>
          <a:prstGeom prst="rect">
            <a:avLst/>
          </a:prstGeom>
        </p:spPr>
      </p:pic>
      <p:pic>
        <p:nvPicPr>
          <p:cNvPr id="29" name="Picture 28" descr="A picture containing arrow&#10;&#10;AI-generated content may be incorrect.">
            <a:extLst>
              <a:ext uri="{FF2B5EF4-FFF2-40B4-BE49-F238E27FC236}">
                <a16:creationId xmlns:a16="http://schemas.microsoft.com/office/drawing/2014/main" id="{039DB840-271E-264D-7803-C6EB1B905AB7}"/>
              </a:ext>
            </a:extLst>
          </p:cNvPr>
          <p:cNvPicPr>
            <a:picLocks noChangeAspect="1"/>
          </p:cNvPicPr>
          <p:nvPr/>
        </p:nvPicPr>
        <p:blipFill>
          <a:blip r:embed="rId10"/>
          <a:stretch>
            <a:fillRect/>
          </a:stretch>
        </p:blipFill>
        <p:spPr>
          <a:xfrm>
            <a:off x="2128909" y="2675129"/>
            <a:ext cx="812141" cy="421394"/>
          </a:xfrm>
          <a:prstGeom prst="rect">
            <a:avLst/>
          </a:prstGeom>
        </p:spPr>
      </p:pic>
      <p:sp>
        <p:nvSpPr>
          <p:cNvPr id="31" name="Oval 30">
            <a:extLst>
              <a:ext uri="{FF2B5EF4-FFF2-40B4-BE49-F238E27FC236}">
                <a16:creationId xmlns:a16="http://schemas.microsoft.com/office/drawing/2014/main" id="{7A3E40E8-BBC4-BBEA-5E07-CCA85A744A06}"/>
              </a:ext>
            </a:extLst>
          </p:cNvPr>
          <p:cNvSpPr/>
          <p:nvPr/>
        </p:nvSpPr>
        <p:spPr>
          <a:xfrm>
            <a:off x="1998771" y="2597020"/>
            <a:ext cx="1078303" cy="59522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71EBBE75-6665-E05B-1A7A-F2054C21B0EF}"/>
              </a:ext>
            </a:extLst>
          </p:cNvPr>
          <p:cNvCxnSpPr>
            <a:cxnSpLocks/>
          </p:cNvCxnSpPr>
          <p:nvPr/>
        </p:nvCxnSpPr>
        <p:spPr>
          <a:xfrm flipV="1">
            <a:off x="2519376" y="3222354"/>
            <a:ext cx="0" cy="46834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F5B4FBD-5E23-E1B0-35B7-BA58D81DDC24}"/>
              </a:ext>
            </a:extLst>
          </p:cNvPr>
          <p:cNvSpPr txBox="1"/>
          <p:nvPr/>
        </p:nvSpPr>
        <p:spPr>
          <a:xfrm>
            <a:off x="1559802" y="3598150"/>
            <a:ext cx="2227658" cy="307777"/>
          </a:xfrm>
          <a:prstGeom prst="rect">
            <a:avLst/>
          </a:prstGeom>
          <a:noFill/>
        </p:spPr>
        <p:txBody>
          <a:bodyPr wrap="square" rtlCol="0">
            <a:spAutoFit/>
          </a:bodyPr>
          <a:lstStyle/>
          <a:p>
            <a:r>
              <a:rPr lang="en-US" sz="1400" dirty="0"/>
              <a:t>This button is just an icon.</a:t>
            </a:r>
          </a:p>
        </p:txBody>
      </p:sp>
      <p:pic>
        <p:nvPicPr>
          <p:cNvPr id="38" name="Picture 37">
            <a:extLst>
              <a:ext uri="{FF2B5EF4-FFF2-40B4-BE49-F238E27FC236}">
                <a16:creationId xmlns:a16="http://schemas.microsoft.com/office/drawing/2014/main" id="{27A68ABE-3F08-D567-6AB0-98D1881357BA}"/>
              </a:ext>
            </a:extLst>
          </p:cNvPr>
          <p:cNvPicPr>
            <a:picLocks noChangeAspect="1"/>
          </p:cNvPicPr>
          <p:nvPr/>
        </p:nvPicPr>
        <p:blipFill>
          <a:blip r:embed="rId11"/>
          <a:srcRect l="1268" t="6970" r="74862" b="-3560"/>
          <a:stretch/>
        </p:blipFill>
        <p:spPr>
          <a:xfrm>
            <a:off x="7828946" y="3218659"/>
            <a:ext cx="1337094" cy="414069"/>
          </a:xfrm>
          <a:prstGeom prst="rect">
            <a:avLst/>
          </a:prstGeom>
        </p:spPr>
      </p:pic>
      <p:pic>
        <p:nvPicPr>
          <p:cNvPr id="39" name="Picture 38">
            <a:extLst>
              <a:ext uri="{FF2B5EF4-FFF2-40B4-BE49-F238E27FC236}">
                <a16:creationId xmlns:a16="http://schemas.microsoft.com/office/drawing/2014/main" id="{A8FC81D6-E395-4957-E2CE-997F04C2BD8D}"/>
              </a:ext>
            </a:extLst>
          </p:cNvPr>
          <p:cNvPicPr>
            <a:picLocks noChangeAspect="1"/>
          </p:cNvPicPr>
          <p:nvPr/>
        </p:nvPicPr>
        <p:blipFill>
          <a:blip r:embed="rId11"/>
          <a:srcRect l="32608" t="8468" r="38034" b="2369"/>
          <a:stretch/>
        </p:blipFill>
        <p:spPr>
          <a:xfrm>
            <a:off x="6114409" y="3686855"/>
            <a:ext cx="1644447" cy="382225"/>
          </a:xfrm>
          <a:prstGeom prst="rect">
            <a:avLst/>
          </a:prstGeom>
        </p:spPr>
      </p:pic>
      <p:pic>
        <p:nvPicPr>
          <p:cNvPr id="4" name="Picture 3">
            <a:extLst>
              <a:ext uri="{FF2B5EF4-FFF2-40B4-BE49-F238E27FC236}">
                <a16:creationId xmlns:a16="http://schemas.microsoft.com/office/drawing/2014/main" id="{EB70B784-0C20-2586-DFD7-45758587E040}"/>
              </a:ext>
            </a:extLst>
          </p:cNvPr>
          <p:cNvPicPr>
            <a:picLocks noChangeAspect="1"/>
          </p:cNvPicPr>
          <p:nvPr/>
        </p:nvPicPr>
        <p:blipFill>
          <a:blip r:embed="rId11"/>
          <a:srcRect l="69471" t="10082" r="1422" b="2698"/>
          <a:stretch/>
        </p:blipFill>
        <p:spPr>
          <a:xfrm>
            <a:off x="7809573" y="3658664"/>
            <a:ext cx="1630391" cy="373902"/>
          </a:xfrm>
          <a:prstGeom prst="rect">
            <a:avLst/>
          </a:prstGeom>
        </p:spPr>
      </p:pic>
      <p:pic>
        <p:nvPicPr>
          <p:cNvPr id="14" name="Picture 13" descr="Graphical user interface, diagram, application&#10;&#10;AI-generated content may be incorrect.">
            <a:extLst>
              <a:ext uri="{FF2B5EF4-FFF2-40B4-BE49-F238E27FC236}">
                <a16:creationId xmlns:a16="http://schemas.microsoft.com/office/drawing/2014/main" id="{650DE8F7-9AAB-B230-4836-D7435DBBF07E}"/>
              </a:ext>
            </a:extLst>
          </p:cNvPr>
          <p:cNvPicPr>
            <a:picLocks noChangeAspect="1"/>
          </p:cNvPicPr>
          <p:nvPr/>
        </p:nvPicPr>
        <p:blipFill>
          <a:blip r:embed="rId12"/>
          <a:stretch>
            <a:fillRect/>
          </a:stretch>
        </p:blipFill>
        <p:spPr>
          <a:xfrm>
            <a:off x="6634237" y="4097943"/>
            <a:ext cx="857370" cy="962159"/>
          </a:xfrm>
          <a:prstGeom prst="rect">
            <a:avLst/>
          </a:prstGeom>
        </p:spPr>
      </p:pic>
      <p:pic>
        <p:nvPicPr>
          <p:cNvPr id="15" name="Picture 14">
            <a:extLst>
              <a:ext uri="{FF2B5EF4-FFF2-40B4-BE49-F238E27FC236}">
                <a16:creationId xmlns:a16="http://schemas.microsoft.com/office/drawing/2014/main" id="{B721EC36-A36F-E617-B45B-9C07F237C02D}"/>
              </a:ext>
            </a:extLst>
          </p:cNvPr>
          <p:cNvPicPr>
            <a:picLocks noChangeAspect="1"/>
          </p:cNvPicPr>
          <p:nvPr/>
        </p:nvPicPr>
        <p:blipFill>
          <a:blip r:embed="rId13"/>
          <a:stretch>
            <a:fillRect/>
          </a:stretch>
        </p:blipFill>
        <p:spPr>
          <a:xfrm>
            <a:off x="4671092" y="3220453"/>
            <a:ext cx="1066949" cy="438211"/>
          </a:xfrm>
          <a:prstGeom prst="rect">
            <a:avLst/>
          </a:prstGeom>
        </p:spPr>
      </p:pic>
      <p:pic>
        <p:nvPicPr>
          <p:cNvPr id="16" name="Picture 15">
            <a:extLst>
              <a:ext uri="{FF2B5EF4-FFF2-40B4-BE49-F238E27FC236}">
                <a16:creationId xmlns:a16="http://schemas.microsoft.com/office/drawing/2014/main" id="{82B78DC2-7165-C81D-3D20-A14F932BF1B7}"/>
              </a:ext>
            </a:extLst>
          </p:cNvPr>
          <p:cNvPicPr>
            <a:picLocks noChangeAspect="1"/>
          </p:cNvPicPr>
          <p:nvPr/>
        </p:nvPicPr>
        <p:blipFill>
          <a:blip r:embed="rId14"/>
          <a:srcRect l="1194" r="1"/>
          <a:stretch/>
        </p:blipFill>
        <p:spPr>
          <a:xfrm>
            <a:off x="5975036" y="3233655"/>
            <a:ext cx="630651" cy="409632"/>
          </a:xfrm>
          <a:prstGeom prst="rect">
            <a:avLst/>
          </a:prstGeom>
        </p:spPr>
      </p:pic>
    </p:spTree>
    <p:extLst>
      <p:ext uri="{BB962C8B-B14F-4D97-AF65-F5344CB8AC3E}">
        <p14:creationId xmlns:p14="http://schemas.microsoft.com/office/powerpoint/2010/main" val="4201970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10094</TotalTime>
  <Words>3438</Words>
  <Application>Microsoft Office PowerPoint</Application>
  <PresentationFormat>Widescreen</PresentationFormat>
  <Paragraphs>495</Paragraphs>
  <Slides>82</Slides>
  <Notes>82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Aptos</vt:lpstr>
      <vt:lpstr>Aptos Display</vt:lpstr>
      <vt:lpstr>Arial</vt:lpstr>
      <vt:lpstr>Calibri</vt:lpstr>
      <vt:lpstr>Office Theme</vt:lpstr>
      <vt:lpstr>Design System Audit</vt:lpstr>
      <vt:lpstr>Design System Audit Overview</vt:lpstr>
      <vt:lpstr>Roadblocks</vt:lpstr>
      <vt:lpstr>Button Design Inconsistencies</vt:lpstr>
      <vt:lpstr>Button Design Inconsistency #1 – Button Sizing</vt:lpstr>
      <vt:lpstr>Button Design Inconsistency #1 – Button Sizing cont.</vt:lpstr>
      <vt:lpstr>Button Design Inconsistency #1 – Button Sizing cont.</vt:lpstr>
      <vt:lpstr>Button Design Inconsistency #2 – Icons</vt:lpstr>
      <vt:lpstr>Button Design Inconsistency #2 – Icons cont. </vt:lpstr>
      <vt:lpstr>Button Design Inconsistency #3 – Color Design</vt:lpstr>
      <vt:lpstr>Button Design Inconsistency #3 – Color Design cont.</vt:lpstr>
      <vt:lpstr>Button Design Inconsistency #3 – Color Design cont.</vt:lpstr>
      <vt:lpstr>Button Design Inconsistency #4 – Button Functionality</vt:lpstr>
      <vt:lpstr>Button Design Inconsistency #5 – Button Shapes</vt:lpstr>
      <vt:lpstr>Button Design Inconsistency #6 – Button Text</vt:lpstr>
      <vt:lpstr>Icon Design Inconsistencies</vt:lpstr>
      <vt:lpstr>Icon Design Inconsistency #1 – Icon Functionality</vt:lpstr>
      <vt:lpstr>Icon Design Inconsistency #2 – Menu Icons</vt:lpstr>
      <vt:lpstr>Icon Design Inconsistency #2 – Menu Icons cont. </vt:lpstr>
      <vt:lpstr>Icon Design Inconsistency #3 – Icons that Display Text </vt:lpstr>
      <vt:lpstr>Icon Design Inconsistency #3 – Icons that Display Text cont.</vt:lpstr>
      <vt:lpstr>Icon Design Inconsistency #4 – Graph Icons </vt:lpstr>
      <vt:lpstr>Icon Design Inconsistency #4 – Graph Icons cont. </vt:lpstr>
      <vt:lpstr>Text Design Inconsistencies</vt:lpstr>
      <vt:lpstr>Text Design Inconsistency #1 – URL Functionality and Design</vt:lpstr>
      <vt:lpstr>Text Design Inconsistency #2 – Paragraph Text Color</vt:lpstr>
      <vt:lpstr>Text Design Inconsistency #2 – Paragraph Text Color cont.</vt:lpstr>
      <vt:lpstr>Text Design Inconsistency #3 –SubHeader and Header Text Design</vt:lpstr>
      <vt:lpstr>Text Design Inconsistency #3 –Header and Subheader Text Color</vt:lpstr>
      <vt:lpstr>Text Design Inconsistency #3 –Header and Subheader Text Color cont.</vt:lpstr>
      <vt:lpstr>Text Design Inconsistency #4 –Text Alert Design</vt:lpstr>
      <vt:lpstr>Text Design Inconsistency #5 –Caption Text</vt:lpstr>
      <vt:lpstr>Text Design Inconsistency #6 –Error Message Text</vt:lpstr>
      <vt:lpstr>Pill Design Inconsistencies</vt:lpstr>
      <vt:lpstr>Pill Design Inconsistency #1 – Text Formatting</vt:lpstr>
      <vt:lpstr>Pill Design Inconsistency #2 – White Pills vs Blue Pills</vt:lpstr>
      <vt:lpstr>Pill Design Inconsistency #2 – White Pills vs Blue Pills cont.</vt:lpstr>
      <vt:lpstr>Pill Design Inconsistency #2 –Shapes of Selection Pills</vt:lpstr>
      <vt:lpstr>Pill Design Inconsistency #2 –Shapes of Selection Pills cont.</vt:lpstr>
      <vt:lpstr>Input Field Design Inconsistencies</vt:lpstr>
      <vt:lpstr>Input Field Inconsistency #1 – Single Line Text Input Field</vt:lpstr>
      <vt:lpstr>Input Field Inconsistency #1 – Single Line Text Input Field cont.</vt:lpstr>
      <vt:lpstr>Input Field Inconsistency #2 – Dropdown Input Fields</vt:lpstr>
      <vt:lpstr>Input Field Inconsistency #2 – Dropdown Input Fields cont.</vt:lpstr>
      <vt:lpstr>Input Field Inconsistency #2 – Dropdown Input Fields cont.</vt:lpstr>
      <vt:lpstr>Input Field Inconsistency #3 – Multi-Line Text Input Field</vt:lpstr>
      <vt:lpstr>Input Field Inconsistency #3 – Multi-Line Text Input Field cont.</vt:lpstr>
      <vt:lpstr>Input Field Inconsistency #3 – Multi-Line Text Input Field cont.</vt:lpstr>
      <vt:lpstr>Input Field Inconsistency #4 –Attachment Input Fields</vt:lpstr>
      <vt:lpstr>Usability Issues Caused By UI Inconsistencies</vt:lpstr>
      <vt:lpstr>Recommendations</vt:lpstr>
      <vt:lpstr>Link to UI Inventory</vt:lpstr>
      <vt:lpstr>UI Recommendations - Brainstorm</vt:lpstr>
      <vt:lpstr>Overview of UI Recommendations</vt:lpstr>
      <vt:lpstr>Text UI Recommendations</vt:lpstr>
      <vt:lpstr>Header Text UI Recommendation(s)</vt:lpstr>
      <vt:lpstr>Subheader Text UI Recommendation(s)</vt:lpstr>
      <vt:lpstr>Paragraph Text UI Recommendation (s)</vt:lpstr>
      <vt:lpstr>Accessibility Paragraph Text UI Recommendation (s) cont.</vt:lpstr>
      <vt:lpstr>Accessibility Paragraph Text UI Recommendation (s) cont.</vt:lpstr>
      <vt:lpstr>Caption Text Recommendation(s)</vt:lpstr>
      <vt:lpstr>URL Text UI Recommendation(s)</vt:lpstr>
      <vt:lpstr>Alert Text UI Recommendation(s)</vt:lpstr>
      <vt:lpstr>Approval/Process Complete UI Recommendation(s)</vt:lpstr>
      <vt:lpstr>      Button UI Recommendations</vt:lpstr>
      <vt:lpstr>Button Recommendation(s):</vt:lpstr>
      <vt:lpstr>Button Recommendation(s) cont.</vt:lpstr>
      <vt:lpstr>Button Recommendation(s) cont.</vt:lpstr>
      <vt:lpstr>   Selection Pills UI Recommendations</vt:lpstr>
      <vt:lpstr>Selection Pills UI Recommendation(s)</vt:lpstr>
      <vt:lpstr>Input Fields UI Recommendations</vt:lpstr>
      <vt:lpstr>Input Field UI Recommendation(s) </vt:lpstr>
      <vt:lpstr>Input Field UI Recommendations Cont.</vt:lpstr>
      <vt:lpstr>Input Field UI Recommendations Cont.</vt:lpstr>
      <vt:lpstr>Icons UI Recommendations</vt:lpstr>
      <vt:lpstr>Icon UI Recommendation(s) – Graph UI Icons</vt:lpstr>
      <vt:lpstr>Icon UI Recommendation(s) – Web/UI Icons for Display</vt:lpstr>
      <vt:lpstr>Icon UI Recommendation(s) – Clickable Icons</vt:lpstr>
      <vt:lpstr>Navbar UI Recommendations</vt:lpstr>
      <vt:lpstr>Navbar UI Recommendation(s) – Top Main Menu</vt:lpstr>
      <vt:lpstr>Navbar UI Recommendation(s) – Test Tracking Menu</vt:lpstr>
      <vt:lpstr>Link to figma 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Haynes, Gregory M. (GRC-VBA0)[NCAPS]</dc:creator>
  <cp:lastModifiedBy>Haynes, Gregory M. (GRC-VBA0)[NCAPS]</cp:lastModifiedBy>
  <cp:revision>408</cp:revision>
  <dcterms:created xsi:type="dcterms:W3CDTF">2025-09-16T19:32:44Z</dcterms:created>
  <dcterms:modified xsi:type="dcterms:W3CDTF">2025-11-19T21:32:13Z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